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68" r:id="rId6"/>
    <p:sldId id="257" r:id="rId7"/>
    <p:sldId id="274" r:id="rId8"/>
    <p:sldId id="263" r:id="rId9"/>
    <p:sldId id="258" r:id="rId10"/>
    <p:sldId id="272" r:id="rId11"/>
    <p:sldId id="270" r:id="rId12"/>
    <p:sldId id="269" r:id="rId13"/>
    <p:sldId id="261" r:id="rId14"/>
    <p:sldId id="273" r:id="rId15"/>
    <p:sldId id="260" r:id="rId16"/>
  </p:sldIdLst>
  <p:sldSz cx="12192000" cy="6858000"/>
  <p:notesSz cx="6797675" cy="9928225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29DD1"/>
    <a:srgbClr val="4C98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84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223867-7437-4B0E-A832-1B824A8C31C8}" type="doc">
      <dgm:prSet loTypeId="urn:microsoft.com/office/officeart/2005/8/layout/radial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D24742E6-74EC-449B-A693-34555FB95C9B}">
      <dgm:prSet phldrT="[Text]" custT="1"/>
      <dgm:spPr/>
      <dgm:t>
        <a:bodyPr/>
        <a:lstStyle/>
        <a:p>
          <a:r>
            <a:rPr lang="id-ID" sz="2400" b="1" dirty="0" smtClean="0"/>
            <a:t>SI ASN</a:t>
          </a:r>
          <a:endParaRPr lang="id-ID" sz="2400" b="1" dirty="0"/>
        </a:p>
      </dgm:t>
    </dgm:pt>
    <dgm:pt modelId="{346785D7-0F68-4BEF-8E90-961CA2041B73}" type="parTrans" cxnId="{70CF4A6E-DCCD-4EE4-82AB-D49B5181EBA3}">
      <dgm:prSet/>
      <dgm:spPr/>
      <dgm:t>
        <a:bodyPr/>
        <a:lstStyle/>
        <a:p>
          <a:endParaRPr lang="id-ID"/>
        </a:p>
      </dgm:t>
    </dgm:pt>
    <dgm:pt modelId="{19D7FD23-3FC3-4C3C-8CFA-AD2BF9CF60CA}" type="sibTrans" cxnId="{70CF4A6E-DCCD-4EE4-82AB-D49B5181EBA3}">
      <dgm:prSet/>
      <dgm:spPr/>
      <dgm:t>
        <a:bodyPr/>
        <a:lstStyle/>
        <a:p>
          <a:endParaRPr lang="id-ID"/>
        </a:p>
      </dgm:t>
    </dgm:pt>
    <dgm:pt modelId="{0F0DDBD1-4FA1-41F3-B1DE-7C5B27B15DD3}">
      <dgm:prSet phldrT="[Text]" custT="1"/>
      <dgm:spPr/>
      <dgm:t>
        <a:bodyPr/>
        <a:lstStyle/>
        <a:p>
          <a:r>
            <a:rPr lang="id-ID" sz="1400" dirty="0" smtClean="0"/>
            <a:t>HDS</a:t>
          </a:r>
          <a:endParaRPr lang="id-ID" sz="1400" dirty="0"/>
        </a:p>
      </dgm:t>
    </dgm:pt>
    <dgm:pt modelId="{9F49F560-6E83-4612-B1FF-89779616D44F}" type="parTrans" cxnId="{40C25C12-BFDA-463B-ADDE-4484E9226080}">
      <dgm:prSet/>
      <dgm:spPr/>
      <dgm:t>
        <a:bodyPr/>
        <a:lstStyle/>
        <a:p>
          <a:endParaRPr lang="id-ID"/>
        </a:p>
      </dgm:t>
    </dgm:pt>
    <dgm:pt modelId="{F92D3FAA-E7E2-48C9-B21E-35E2C39E2F50}" type="sibTrans" cxnId="{40C25C12-BFDA-463B-ADDE-4484E9226080}">
      <dgm:prSet/>
      <dgm:spPr/>
      <dgm:t>
        <a:bodyPr/>
        <a:lstStyle/>
        <a:p>
          <a:endParaRPr lang="id-ID"/>
        </a:p>
      </dgm:t>
    </dgm:pt>
    <dgm:pt modelId="{7ED173E9-E730-4421-8CD0-6784C13768F8}">
      <dgm:prSet phldrT="[Text]" custT="1"/>
      <dgm:spPr/>
      <dgm:t>
        <a:bodyPr/>
        <a:lstStyle/>
        <a:p>
          <a:r>
            <a:rPr lang="id-ID" sz="1400" dirty="0" smtClean="0"/>
            <a:t>User Mgt.</a:t>
          </a:r>
          <a:endParaRPr lang="id-ID" sz="1400" dirty="0"/>
        </a:p>
      </dgm:t>
    </dgm:pt>
    <dgm:pt modelId="{FCB96E3F-CD62-40C6-A897-63F24E451A9E}" type="parTrans" cxnId="{6704A34A-BD9D-4715-B648-100B6BB6D754}">
      <dgm:prSet/>
      <dgm:spPr/>
      <dgm:t>
        <a:bodyPr/>
        <a:lstStyle/>
        <a:p>
          <a:endParaRPr lang="id-ID"/>
        </a:p>
      </dgm:t>
    </dgm:pt>
    <dgm:pt modelId="{8D242960-01AD-486C-BB4A-1EFE036DE417}" type="sibTrans" cxnId="{6704A34A-BD9D-4715-B648-100B6BB6D754}">
      <dgm:prSet/>
      <dgm:spPr/>
      <dgm:t>
        <a:bodyPr/>
        <a:lstStyle/>
        <a:p>
          <a:endParaRPr lang="id-ID"/>
        </a:p>
      </dgm:t>
    </dgm:pt>
    <dgm:pt modelId="{25F8E8A2-0AF2-4D2A-B011-179330085048}">
      <dgm:prSet phldrT="[Text]" custT="1"/>
      <dgm:spPr/>
      <dgm:t>
        <a:bodyPr/>
        <a:lstStyle/>
        <a:p>
          <a:r>
            <a:rPr lang="id-ID" sz="1400" dirty="0" smtClean="0"/>
            <a:t>Dash board</a:t>
          </a:r>
          <a:endParaRPr lang="id-ID" sz="1400" dirty="0"/>
        </a:p>
      </dgm:t>
    </dgm:pt>
    <dgm:pt modelId="{603DC29E-9A0B-4945-ACEA-20D6AAE551CD}" type="parTrans" cxnId="{D1E56B34-DA6B-4262-A85F-D6F527C501C9}">
      <dgm:prSet/>
      <dgm:spPr/>
      <dgm:t>
        <a:bodyPr/>
        <a:lstStyle/>
        <a:p>
          <a:endParaRPr lang="id-ID"/>
        </a:p>
      </dgm:t>
    </dgm:pt>
    <dgm:pt modelId="{6567A014-B54B-4EFA-BC64-44FA517F412C}" type="sibTrans" cxnId="{D1E56B34-DA6B-4262-A85F-D6F527C501C9}">
      <dgm:prSet/>
      <dgm:spPr/>
      <dgm:t>
        <a:bodyPr/>
        <a:lstStyle/>
        <a:p>
          <a:endParaRPr lang="id-ID"/>
        </a:p>
      </dgm:t>
    </dgm:pt>
    <dgm:pt modelId="{53D06335-E539-45E6-A9F6-F2BE93162589}">
      <dgm:prSet phldrT="[Text]" custT="1"/>
      <dgm:spPr/>
      <dgm:t>
        <a:bodyPr/>
        <a:lstStyle/>
        <a:p>
          <a:r>
            <a:rPr lang="id-ID" sz="1400" dirty="0" smtClean="0"/>
            <a:t>Talent Mgt.</a:t>
          </a:r>
          <a:endParaRPr lang="id-ID" sz="1400" dirty="0"/>
        </a:p>
      </dgm:t>
    </dgm:pt>
    <dgm:pt modelId="{198E98A0-227E-4A8B-BEC3-B9CCEEA60A34}" type="parTrans" cxnId="{BECEB80D-B5FD-4670-BE74-567152CA9F68}">
      <dgm:prSet/>
      <dgm:spPr/>
      <dgm:t>
        <a:bodyPr/>
        <a:lstStyle/>
        <a:p>
          <a:endParaRPr lang="id-ID"/>
        </a:p>
      </dgm:t>
    </dgm:pt>
    <dgm:pt modelId="{EBC547C9-378E-48A0-B99C-00802147E85A}" type="sibTrans" cxnId="{BECEB80D-B5FD-4670-BE74-567152CA9F68}">
      <dgm:prSet/>
      <dgm:spPr/>
      <dgm:t>
        <a:bodyPr/>
        <a:lstStyle/>
        <a:p>
          <a:endParaRPr lang="id-ID"/>
        </a:p>
      </dgm:t>
    </dgm:pt>
    <dgm:pt modelId="{C038666F-F0AB-45FA-BB40-763B0A7A9BD3}">
      <dgm:prSet phldrT="[Text]" custT="1"/>
      <dgm:spPr/>
      <dgm:t>
        <a:bodyPr/>
        <a:lstStyle/>
        <a:p>
          <a:r>
            <a:rPr lang="id-ID" sz="1400" dirty="0" smtClean="0"/>
            <a:t>SAPK NG</a:t>
          </a:r>
          <a:endParaRPr lang="id-ID" sz="1400" dirty="0"/>
        </a:p>
      </dgm:t>
    </dgm:pt>
    <dgm:pt modelId="{17A47C02-9624-4F58-8601-4F5E1674E4FD}" type="parTrans" cxnId="{10D8FD44-8375-40C2-8E59-8EBE629D3076}">
      <dgm:prSet/>
      <dgm:spPr/>
      <dgm:t>
        <a:bodyPr/>
        <a:lstStyle/>
        <a:p>
          <a:endParaRPr lang="id-ID"/>
        </a:p>
      </dgm:t>
    </dgm:pt>
    <dgm:pt modelId="{B8E4FF3A-7671-4900-AD25-52AB89A34E65}" type="sibTrans" cxnId="{10D8FD44-8375-40C2-8E59-8EBE629D3076}">
      <dgm:prSet/>
      <dgm:spPr/>
      <dgm:t>
        <a:bodyPr/>
        <a:lstStyle/>
        <a:p>
          <a:endParaRPr lang="id-ID"/>
        </a:p>
      </dgm:t>
    </dgm:pt>
    <dgm:pt modelId="{D777F9A3-DA89-41A9-897E-C5F37A73C108}">
      <dgm:prSet phldrT="[Text]" custT="1"/>
      <dgm:spPr/>
      <dgm:t>
        <a:bodyPr/>
        <a:lstStyle/>
        <a:p>
          <a:r>
            <a:rPr lang="id-ID" sz="1400" dirty="0" smtClean="0"/>
            <a:t>SSCASN</a:t>
          </a:r>
          <a:endParaRPr lang="id-ID" sz="1400" dirty="0"/>
        </a:p>
      </dgm:t>
    </dgm:pt>
    <dgm:pt modelId="{B41D4535-D5B5-4F12-ADD5-E6BE303278CE}" type="parTrans" cxnId="{6109B91A-9A10-45FC-96E8-EAC344063240}">
      <dgm:prSet/>
      <dgm:spPr/>
      <dgm:t>
        <a:bodyPr/>
        <a:lstStyle/>
        <a:p>
          <a:endParaRPr lang="id-ID"/>
        </a:p>
      </dgm:t>
    </dgm:pt>
    <dgm:pt modelId="{76F659E6-E5FA-4F90-A7F8-D57162EB3BD6}" type="sibTrans" cxnId="{6109B91A-9A10-45FC-96E8-EAC344063240}">
      <dgm:prSet/>
      <dgm:spPr/>
      <dgm:t>
        <a:bodyPr/>
        <a:lstStyle/>
        <a:p>
          <a:endParaRPr lang="id-ID"/>
        </a:p>
      </dgm:t>
    </dgm:pt>
    <dgm:pt modelId="{123BCD7C-AA7A-4BA2-A0C0-66070ABBEBD9}">
      <dgm:prSet phldrT="[Text]" custT="1"/>
      <dgm:spPr/>
      <dgm:t>
        <a:bodyPr/>
        <a:lstStyle/>
        <a:p>
          <a:r>
            <a:rPr lang="id-ID" sz="1400" dirty="0" smtClean="0"/>
            <a:t>Simpeg</a:t>
          </a:r>
          <a:endParaRPr lang="id-ID" sz="1400" dirty="0"/>
        </a:p>
      </dgm:t>
    </dgm:pt>
    <dgm:pt modelId="{EAF7F52A-1F29-4734-9CA7-6FA618C49470}" type="parTrans" cxnId="{8561DA00-FCB8-4B68-9B41-71654D5302D2}">
      <dgm:prSet/>
      <dgm:spPr/>
      <dgm:t>
        <a:bodyPr/>
        <a:lstStyle/>
        <a:p>
          <a:endParaRPr lang="id-ID"/>
        </a:p>
      </dgm:t>
    </dgm:pt>
    <dgm:pt modelId="{7836FE38-B0F8-4B48-B6DB-4B03093D9A8D}" type="sibTrans" cxnId="{8561DA00-FCB8-4B68-9B41-71654D5302D2}">
      <dgm:prSet/>
      <dgm:spPr/>
      <dgm:t>
        <a:bodyPr/>
        <a:lstStyle/>
        <a:p>
          <a:endParaRPr lang="id-ID"/>
        </a:p>
      </dgm:t>
    </dgm:pt>
    <dgm:pt modelId="{F7EF10D0-EC28-4C63-B4B8-BDC405935790}">
      <dgm:prSet phldrT="[Text]" custT="1"/>
      <dgm:spPr/>
      <dgm:t>
        <a:bodyPr/>
        <a:lstStyle/>
        <a:p>
          <a:r>
            <a:rPr lang="id-ID" sz="1400" dirty="0" smtClean="0"/>
            <a:t>SIKD</a:t>
          </a:r>
          <a:endParaRPr lang="id-ID" sz="1400" dirty="0"/>
        </a:p>
      </dgm:t>
    </dgm:pt>
    <dgm:pt modelId="{D727A54A-8C49-4518-A917-CB0E1AA0F77F}" type="parTrans" cxnId="{4B4081D7-CA7B-45B6-B2F4-935FCD5C9903}">
      <dgm:prSet/>
      <dgm:spPr/>
      <dgm:t>
        <a:bodyPr/>
        <a:lstStyle/>
        <a:p>
          <a:endParaRPr lang="id-ID"/>
        </a:p>
      </dgm:t>
    </dgm:pt>
    <dgm:pt modelId="{ACD24DED-470E-43ED-8758-A922D3054AA0}" type="sibTrans" cxnId="{4B4081D7-CA7B-45B6-B2F4-935FCD5C9903}">
      <dgm:prSet/>
      <dgm:spPr/>
      <dgm:t>
        <a:bodyPr/>
        <a:lstStyle/>
        <a:p>
          <a:endParaRPr lang="id-ID"/>
        </a:p>
      </dgm:t>
    </dgm:pt>
    <dgm:pt modelId="{CB069BF1-3B64-41D7-8D93-B6D54C786C45}">
      <dgm:prSet phldrT="[Text]" custT="1"/>
      <dgm:spPr/>
      <dgm:t>
        <a:bodyPr/>
        <a:lstStyle/>
        <a:p>
          <a:r>
            <a:rPr lang="id-ID" sz="1400" dirty="0" smtClean="0"/>
            <a:t>SPBE BKN</a:t>
          </a:r>
          <a:endParaRPr lang="id-ID" sz="1400" dirty="0"/>
        </a:p>
      </dgm:t>
    </dgm:pt>
    <dgm:pt modelId="{BFD900CD-E5F7-4BAF-83AD-BD99D3BC57D8}" type="parTrans" cxnId="{CECC0228-DD15-46A6-A4C2-4ED6C245818A}">
      <dgm:prSet/>
      <dgm:spPr/>
      <dgm:t>
        <a:bodyPr/>
        <a:lstStyle/>
        <a:p>
          <a:endParaRPr lang="id-ID"/>
        </a:p>
      </dgm:t>
    </dgm:pt>
    <dgm:pt modelId="{1F00B227-F8B6-4F7A-B538-DAA886B63040}" type="sibTrans" cxnId="{CECC0228-DD15-46A6-A4C2-4ED6C245818A}">
      <dgm:prSet/>
      <dgm:spPr/>
      <dgm:t>
        <a:bodyPr/>
        <a:lstStyle/>
        <a:p>
          <a:endParaRPr lang="id-ID"/>
        </a:p>
      </dgm:t>
    </dgm:pt>
    <dgm:pt modelId="{F25C38A1-FB79-417F-8798-9079CCCEB98B}" type="pres">
      <dgm:prSet presAssocID="{A5223867-7437-4B0E-A832-1B824A8C31C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A8A6223-D4FA-47D5-A434-DA12CD1331BB}" type="pres">
      <dgm:prSet presAssocID="{D24742E6-74EC-449B-A693-34555FB95C9B}" presName="centerShape" presStyleLbl="node0" presStyleIdx="0" presStyleCnt="1"/>
      <dgm:spPr/>
    </dgm:pt>
    <dgm:pt modelId="{370C9F15-965E-4389-ACC5-837F15A34A14}" type="pres">
      <dgm:prSet presAssocID="{9F49F560-6E83-4612-B1FF-89779616D44F}" presName="parTrans" presStyleLbl="sibTrans2D1" presStyleIdx="0" presStyleCnt="9" custScaleX="141426"/>
      <dgm:spPr>
        <a:prstGeom prst="leftRightArrow">
          <a:avLst/>
        </a:prstGeom>
      </dgm:spPr>
    </dgm:pt>
    <dgm:pt modelId="{CCA7FF95-08D3-4716-8D79-ADF4A586FB57}" type="pres">
      <dgm:prSet presAssocID="{9F49F560-6E83-4612-B1FF-89779616D44F}" presName="connectorText" presStyleLbl="sibTrans2D1" presStyleIdx="0" presStyleCnt="9"/>
      <dgm:spPr/>
    </dgm:pt>
    <dgm:pt modelId="{3CA66E09-3DC7-42C0-AC36-EC9F248240FB}" type="pres">
      <dgm:prSet presAssocID="{0F0DDBD1-4FA1-41F3-B1DE-7C5B27B15DD3}" presName="node" presStyleLbl="node1" presStyleIdx="0" presStyleCnt="9">
        <dgm:presLayoutVars>
          <dgm:bulletEnabled val="1"/>
        </dgm:presLayoutVars>
      </dgm:prSet>
      <dgm:spPr/>
    </dgm:pt>
    <dgm:pt modelId="{2DFA5BF8-ED0F-4206-A38F-83C36D393D3E}" type="pres">
      <dgm:prSet presAssocID="{FCB96E3F-CD62-40C6-A897-63F24E451A9E}" presName="parTrans" presStyleLbl="sibTrans2D1" presStyleIdx="1" presStyleCnt="9" custScaleX="145124"/>
      <dgm:spPr>
        <a:prstGeom prst="leftRightArrow">
          <a:avLst/>
        </a:prstGeom>
      </dgm:spPr>
    </dgm:pt>
    <dgm:pt modelId="{80EFD2AD-1C44-45C5-9B08-3000D926FBFE}" type="pres">
      <dgm:prSet presAssocID="{FCB96E3F-CD62-40C6-A897-63F24E451A9E}" presName="connectorText" presStyleLbl="sibTrans2D1" presStyleIdx="1" presStyleCnt="9"/>
      <dgm:spPr/>
    </dgm:pt>
    <dgm:pt modelId="{F6A96F00-60ED-443F-AB90-B82D52EAA75F}" type="pres">
      <dgm:prSet presAssocID="{7ED173E9-E730-4421-8CD0-6784C13768F8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9EE67E0-C947-4AFD-B0DE-2589F78A19DF}" type="pres">
      <dgm:prSet presAssocID="{17A47C02-9624-4F58-8601-4F5E1674E4FD}" presName="parTrans" presStyleLbl="sibTrans2D1" presStyleIdx="2" presStyleCnt="9" custScaleX="141692"/>
      <dgm:spPr>
        <a:prstGeom prst="leftRightArrow">
          <a:avLst/>
        </a:prstGeom>
      </dgm:spPr>
    </dgm:pt>
    <dgm:pt modelId="{1C259083-94E7-49D7-93BF-1D660395D268}" type="pres">
      <dgm:prSet presAssocID="{17A47C02-9624-4F58-8601-4F5E1674E4FD}" presName="connectorText" presStyleLbl="sibTrans2D1" presStyleIdx="2" presStyleCnt="9"/>
      <dgm:spPr/>
    </dgm:pt>
    <dgm:pt modelId="{41F98521-0E07-4F26-8DAB-A9EBCAEEB544}" type="pres">
      <dgm:prSet presAssocID="{C038666F-F0AB-45FA-BB40-763B0A7A9BD3}" presName="node" presStyleLbl="node1" presStyleIdx="2" presStyleCnt="9">
        <dgm:presLayoutVars>
          <dgm:bulletEnabled val="1"/>
        </dgm:presLayoutVars>
      </dgm:prSet>
      <dgm:spPr/>
    </dgm:pt>
    <dgm:pt modelId="{BBC567D6-58C7-49C2-AAD0-2AF16595DB29}" type="pres">
      <dgm:prSet presAssocID="{B41D4535-D5B5-4F12-ADD5-E6BE303278CE}" presName="parTrans" presStyleLbl="sibTrans2D1" presStyleIdx="3" presStyleCnt="9" custScaleX="140932"/>
      <dgm:spPr>
        <a:prstGeom prst="leftRightArrow">
          <a:avLst/>
        </a:prstGeom>
      </dgm:spPr>
    </dgm:pt>
    <dgm:pt modelId="{E215B1D0-20C2-4B8D-872A-DEB13D77CA57}" type="pres">
      <dgm:prSet presAssocID="{B41D4535-D5B5-4F12-ADD5-E6BE303278CE}" presName="connectorText" presStyleLbl="sibTrans2D1" presStyleIdx="3" presStyleCnt="9"/>
      <dgm:spPr/>
    </dgm:pt>
    <dgm:pt modelId="{DE25C43B-7800-458A-88CC-8E7A0046949A}" type="pres">
      <dgm:prSet presAssocID="{D777F9A3-DA89-41A9-897E-C5F37A73C108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2D4CF8F-1750-4FF5-98A7-B80B9103A387}" type="pres">
      <dgm:prSet presAssocID="{EAF7F52A-1F29-4734-9CA7-6FA618C49470}" presName="parTrans" presStyleLbl="sibTrans2D1" presStyleIdx="4" presStyleCnt="9" custScaleX="147065"/>
      <dgm:spPr>
        <a:prstGeom prst="leftRightArrow">
          <a:avLst/>
        </a:prstGeom>
      </dgm:spPr>
    </dgm:pt>
    <dgm:pt modelId="{89D8269A-B9E1-4C5A-960D-E274B235E76D}" type="pres">
      <dgm:prSet presAssocID="{EAF7F52A-1F29-4734-9CA7-6FA618C49470}" presName="connectorText" presStyleLbl="sibTrans2D1" presStyleIdx="4" presStyleCnt="9"/>
      <dgm:spPr/>
    </dgm:pt>
    <dgm:pt modelId="{050F35F6-246B-4E39-AF5A-F0C8C96E0B37}" type="pres">
      <dgm:prSet presAssocID="{123BCD7C-AA7A-4BA2-A0C0-66070ABBEBD9}" presName="node" presStyleLbl="node1" presStyleIdx="4" presStyleCnt="9">
        <dgm:presLayoutVars>
          <dgm:bulletEnabled val="1"/>
        </dgm:presLayoutVars>
      </dgm:prSet>
      <dgm:spPr/>
    </dgm:pt>
    <dgm:pt modelId="{A3C57D80-2145-4BC1-87C0-48FAB2B5480D}" type="pres">
      <dgm:prSet presAssocID="{D727A54A-8C49-4518-A917-CB0E1AA0F77F}" presName="parTrans" presStyleLbl="sibTrans2D1" presStyleIdx="5" presStyleCnt="9" custScaleX="136584"/>
      <dgm:spPr>
        <a:prstGeom prst="leftRightArrow">
          <a:avLst/>
        </a:prstGeom>
      </dgm:spPr>
    </dgm:pt>
    <dgm:pt modelId="{A9C6FC98-60DB-4DCA-BF6C-1F7252DE5510}" type="pres">
      <dgm:prSet presAssocID="{D727A54A-8C49-4518-A917-CB0E1AA0F77F}" presName="connectorText" presStyleLbl="sibTrans2D1" presStyleIdx="5" presStyleCnt="9"/>
      <dgm:spPr/>
    </dgm:pt>
    <dgm:pt modelId="{1EB1AAFE-9D57-424F-B860-D39F1A63DE45}" type="pres">
      <dgm:prSet presAssocID="{F7EF10D0-EC28-4C63-B4B8-BDC405935790}" presName="node" presStyleLbl="node1" presStyleIdx="5" presStyleCnt="9">
        <dgm:presLayoutVars>
          <dgm:bulletEnabled val="1"/>
        </dgm:presLayoutVars>
      </dgm:prSet>
      <dgm:spPr/>
    </dgm:pt>
    <dgm:pt modelId="{8ED5B9CF-9F3C-420C-9050-0EE3498B71B2}" type="pres">
      <dgm:prSet presAssocID="{BFD900CD-E5F7-4BAF-83AD-BD99D3BC57D8}" presName="parTrans" presStyleLbl="sibTrans2D1" presStyleIdx="6" presStyleCnt="9" custScaleX="143726"/>
      <dgm:spPr>
        <a:prstGeom prst="leftRightArrow">
          <a:avLst/>
        </a:prstGeom>
      </dgm:spPr>
    </dgm:pt>
    <dgm:pt modelId="{2C4A4905-1247-4E5E-BD1E-9A9249881D89}" type="pres">
      <dgm:prSet presAssocID="{BFD900CD-E5F7-4BAF-83AD-BD99D3BC57D8}" presName="connectorText" presStyleLbl="sibTrans2D1" presStyleIdx="6" presStyleCnt="9"/>
      <dgm:spPr/>
    </dgm:pt>
    <dgm:pt modelId="{462EDFDA-782F-4044-8F7F-54C2649BE4D5}" type="pres">
      <dgm:prSet presAssocID="{CB069BF1-3B64-41D7-8D93-B6D54C786C45}" presName="node" presStyleLbl="node1" presStyleIdx="6" presStyleCnt="9">
        <dgm:presLayoutVars>
          <dgm:bulletEnabled val="1"/>
        </dgm:presLayoutVars>
      </dgm:prSet>
      <dgm:spPr/>
    </dgm:pt>
    <dgm:pt modelId="{8EDBC3F1-C5DB-42BD-83BB-4DCE8526127A}" type="pres">
      <dgm:prSet presAssocID="{603DC29E-9A0B-4945-ACEA-20D6AAE551CD}" presName="parTrans" presStyleLbl="sibTrans2D1" presStyleIdx="7" presStyleCnt="9" custScaleX="149633"/>
      <dgm:spPr>
        <a:prstGeom prst="leftRightArrow">
          <a:avLst/>
        </a:prstGeom>
      </dgm:spPr>
    </dgm:pt>
    <dgm:pt modelId="{C801839C-EAB6-4D3C-8E9E-B43DFB13D26D}" type="pres">
      <dgm:prSet presAssocID="{603DC29E-9A0B-4945-ACEA-20D6AAE551CD}" presName="connectorText" presStyleLbl="sibTrans2D1" presStyleIdx="7" presStyleCnt="9"/>
      <dgm:spPr/>
    </dgm:pt>
    <dgm:pt modelId="{05753357-43D4-4F7A-8557-CD7F446F6C7B}" type="pres">
      <dgm:prSet presAssocID="{25F8E8A2-0AF2-4D2A-B011-179330085048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0CA0952-C39B-4EB7-8997-BD2E6207A76F}" type="pres">
      <dgm:prSet presAssocID="{198E98A0-227E-4A8B-BEC3-B9CCEEA60A34}" presName="parTrans" presStyleLbl="sibTrans2D1" presStyleIdx="8" presStyleCnt="9" custScaleX="136830"/>
      <dgm:spPr>
        <a:prstGeom prst="leftRightArrow">
          <a:avLst/>
        </a:prstGeom>
      </dgm:spPr>
    </dgm:pt>
    <dgm:pt modelId="{33DF9350-CD5E-45AE-A6B7-704F7639BC49}" type="pres">
      <dgm:prSet presAssocID="{198E98A0-227E-4A8B-BEC3-B9CCEEA60A34}" presName="connectorText" presStyleLbl="sibTrans2D1" presStyleIdx="8" presStyleCnt="9"/>
      <dgm:spPr/>
    </dgm:pt>
    <dgm:pt modelId="{2C504E58-5AB8-4482-9DD6-F56E2BCE81E5}" type="pres">
      <dgm:prSet presAssocID="{53D06335-E539-45E6-A9F6-F2BE93162589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ECC0228-DD15-46A6-A4C2-4ED6C245818A}" srcId="{D24742E6-74EC-449B-A693-34555FB95C9B}" destId="{CB069BF1-3B64-41D7-8D93-B6D54C786C45}" srcOrd="6" destOrd="0" parTransId="{BFD900CD-E5F7-4BAF-83AD-BD99D3BC57D8}" sibTransId="{1F00B227-F8B6-4F7A-B538-DAA886B63040}"/>
    <dgm:cxn modelId="{9B1DECA6-54AC-4646-8AF3-09751E9F01BA}" type="presOf" srcId="{FCB96E3F-CD62-40C6-A897-63F24E451A9E}" destId="{2DFA5BF8-ED0F-4206-A38F-83C36D393D3E}" srcOrd="0" destOrd="0" presId="urn:microsoft.com/office/officeart/2005/8/layout/radial5"/>
    <dgm:cxn modelId="{CBFF87AE-F891-45B0-874F-35E2B127DDB2}" type="presOf" srcId="{BFD900CD-E5F7-4BAF-83AD-BD99D3BC57D8}" destId="{8ED5B9CF-9F3C-420C-9050-0EE3498B71B2}" srcOrd="0" destOrd="0" presId="urn:microsoft.com/office/officeart/2005/8/layout/radial5"/>
    <dgm:cxn modelId="{A776C1F2-C442-415B-8837-5A52121EB3E3}" type="presOf" srcId="{D727A54A-8C49-4518-A917-CB0E1AA0F77F}" destId="{A3C57D80-2145-4BC1-87C0-48FAB2B5480D}" srcOrd="0" destOrd="0" presId="urn:microsoft.com/office/officeart/2005/8/layout/radial5"/>
    <dgm:cxn modelId="{23628DB4-DAB3-4FF7-8177-4A01067318A7}" type="presOf" srcId="{25F8E8A2-0AF2-4D2A-B011-179330085048}" destId="{05753357-43D4-4F7A-8557-CD7F446F6C7B}" srcOrd="0" destOrd="0" presId="urn:microsoft.com/office/officeart/2005/8/layout/radial5"/>
    <dgm:cxn modelId="{6109B91A-9A10-45FC-96E8-EAC344063240}" srcId="{D24742E6-74EC-449B-A693-34555FB95C9B}" destId="{D777F9A3-DA89-41A9-897E-C5F37A73C108}" srcOrd="3" destOrd="0" parTransId="{B41D4535-D5B5-4F12-ADD5-E6BE303278CE}" sibTransId="{76F659E6-E5FA-4F90-A7F8-D57162EB3BD6}"/>
    <dgm:cxn modelId="{43BD2580-370C-434B-A87D-28CC257294C8}" type="presOf" srcId="{17A47C02-9624-4F58-8601-4F5E1674E4FD}" destId="{59EE67E0-C947-4AFD-B0DE-2589F78A19DF}" srcOrd="0" destOrd="0" presId="urn:microsoft.com/office/officeart/2005/8/layout/radial5"/>
    <dgm:cxn modelId="{778B9512-B2EA-48D9-8FF0-395C12AE378D}" type="presOf" srcId="{7ED173E9-E730-4421-8CD0-6784C13768F8}" destId="{F6A96F00-60ED-443F-AB90-B82D52EAA75F}" srcOrd="0" destOrd="0" presId="urn:microsoft.com/office/officeart/2005/8/layout/radial5"/>
    <dgm:cxn modelId="{8501CE79-F8DC-4C8F-8E53-F571009EB482}" type="presOf" srcId="{C038666F-F0AB-45FA-BB40-763B0A7A9BD3}" destId="{41F98521-0E07-4F26-8DAB-A9EBCAEEB544}" srcOrd="0" destOrd="0" presId="urn:microsoft.com/office/officeart/2005/8/layout/radial5"/>
    <dgm:cxn modelId="{7F2FE870-5752-4F0D-9671-40F1F425FCE4}" type="presOf" srcId="{EAF7F52A-1F29-4734-9CA7-6FA618C49470}" destId="{89D8269A-B9E1-4C5A-960D-E274B235E76D}" srcOrd="1" destOrd="0" presId="urn:microsoft.com/office/officeart/2005/8/layout/radial5"/>
    <dgm:cxn modelId="{E0D9F45B-498D-4B96-94CB-C41318164B81}" type="presOf" srcId="{D24742E6-74EC-449B-A693-34555FB95C9B}" destId="{9A8A6223-D4FA-47D5-A434-DA12CD1331BB}" srcOrd="0" destOrd="0" presId="urn:microsoft.com/office/officeart/2005/8/layout/radial5"/>
    <dgm:cxn modelId="{10CA3E7E-61BC-416C-B27C-61983B81165B}" type="presOf" srcId="{198E98A0-227E-4A8B-BEC3-B9CCEEA60A34}" destId="{33DF9350-CD5E-45AE-A6B7-704F7639BC49}" srcOrd="1" destOrd="0" presId="urn:microsoft.com/office/officeart/2005/8/layout/radial5"/>
    <dgm:cxn modelId="{A379CAEC-125A-4023-82D9-3660C5AC1FC1}" type="presOf" srcId="{198E98A0-227E-4A8B-BEC3-B9CCEEA60A34}" destId="{50CA0952-C39B-4EB7-8997-BD2E6207A76F}" srcOrd="0" destOrd="0" presId="urn:microsoft.com/office/officeart/2005/8/layout/radial5"/>
    <dgm:cxn modelId="{D7F32EC3-14E6-4801-90FF-28D50DE7DFD1}" type="presOf" srcId="{D777F9A3-DA89-41A9-897E-C5F37A73C108}" destId="{DE25C43B-7800-458A-88CC-8E7A0046949A}" srcOrd="0" destOrd="0" presId="urn:microsoft.com/office/officeart/2005/8/layout/radial5"/>
    <dgm:cxn modelId="{8561DA00-FCB8-4B68-9B41-71654D5302D2}" srcId="{D24742E6-74EC-449B-A693-34555FB95C9B}" destId="{123BCD7C-AA7A-4BA2-A0C0-66070ABBEBD9}" srcOrd="4" destOrd="0" parTransId="{EAF7F52A-1F29-4734-9CA7-6FA618C49470}" sibTransId="{7836FE38-B0F8-4B48-B6DB-4B03093D9A8D}"/>
    <dgm:cxn modelId="{90DC4E4C-27E5-4E48-9008-D16EA437DCBB}" type="presOf" srcId="{FCB96E3F-CD62-40C6-A897-63F24E451A9E}" destId="{80EFD2AD-1C44-45C5-9B08-3000D926FBFE}" srcOrd="1" destOrd="0" presId="urn:microsoft.com/office/officeart/2005/8/layout/radial5"/>
    <dgm:cxn modelId="{10D8FD44-8375-40C2-8E59-8EBE629D3076}" srcId="{D24742E6-74EC-449B-A693-34555FB95C9B}" destId="{C038666F-F0AB-45FA-BB40-763B0A7A9BD3}" srcOrd="2" destOrd="0" parTransId="{17A47C02-9624-4F58-8601-4F5E1674E4FD}" sibTransId="{B8E4FF3A-7671-4900-AD25-52AB89A34E65}"/>
    <dgm:cxn modelId="{07DF18C8-1E56-4794-8561-52B2581BFA7D}" type="presOf" srcId="{F7EF10D0-EC28-4C63-B4B8-BDC405935790}" destId="{1EB1AAFE-9D57-424F-B860-D39F1A63DE45}" srcOrd="0" destOrd="0" presId="urn:microsoft.com/office/officeart/2005/8/layout/radial5"/>
    <dgm:cxn modelId="{9DC1C921-C013-42DD-BF72-C077FB4B435C}" type="presOf" srcId="{9F49F560-6E83-4612-B1FF-89779616D44F}" destId="{CCA7FF95-08D3-4716-8D79-ADF4A586FB57}" srcOrd="1" destOrd="0" presId="urn:microsoft.com/office/officeart/2005/8/layout/radial5"/>
    <dgm:cxn modelId="{62604F41-994E-4457-949F-2352D4F83342}" type="presOf" srcId="{CB069BF1-3B64-41D7-8D93-B6D54C786C45}" destId="{462EDFDA-782F-4044-8F7F-54C2649BE4D5}" srcOrd="0" destOrd="0" presId="urn:microsoft.com/office/officeart/2005/8/layout/radial5"/>
    <dgm:cxn modelId="{F127D209-B58D-433F-910E-B68DDF535C9C}" type="presOf" srcId="{53D06335-E539-45E6-A9F6-F2BE93162589}" destId="{2C504E58-5AB8-4482-9DD6-F56E2BCE81E5}" srcOrd="0" destOrd="0" presId="urn:microsoft.com/office/officeart/2005/8/layout/radial5"/>
    <dgm:cxn modelId="{F6E676F8-EEDA-494F-942D-52866D5020D8}" type="presOf" srcId="{603DC29E-9A0B-4945-ACEA-20D6AAE551CD}" destId="{C801839C-EAB6-4D3C-8E9E-B43DFB13D26D}" srcOrd="1" destOrd="0" presId="urn:microsoft.com/office/officeart/2005/8/layout/radial5"/>
    <dgm:cxn modelId="{4B4081D7-CA7B-45B6-B2F4-935FCD5C9903}" srcId="{D24742E6-74EC-449B-A693-34555FB95C9B}" destId="{F7EF10D0-EC28-4C63-B4B8-BDC405935790}" srcOrd="5" destOrd="0" parTransId="{D727A54A-8C49-4518-A917-CB0E1AA0F77F}" sibTransId="{ACD24DED-470E-43ED-8758-A922D3054AA0}"/>
    <dgm:cxn modelId="{FE9C850D-4C56-470E-98BE-95DB98B8127E}" type="presOf" srcId="{123BCD7C-AA7A-4BA2-A0C0-66070ABBEBD9}" destId="{050F35F6-246B-4E39-AF5A-F0C8C96E0B37}" srcOrd="0" destOrd="0" presId="urn:microsoft.com/office/officeart/2005/8/layout/radial5"/>
    <dgm:cxn modelId="{BECEB80D-B5FD-4670-BE74-567152CA9F68}" srcId="{D24742E6-74EC-449B-A693-34555FB95C9B}" destId="{53D06335-E539-45E6-A9F6-F2BE93162589}" srcOrd="8" destOrd="0" parTransId="{198E98A0-227E-4A8B-BEC3-B9CCEEA60A34}" sibTransId="{EBC547C9-378E-48A0-B99C-00802147E85A}"/>
    <dgm:cxn modelId="{002FEC78-E409-4C28-86D2-5B33A25AFC52}" type="presOf" srcId="{B41D4535-D5B5-4F12-ADD5-E6BE303278CE}" destId="{BBC567D6-58C7-49C2-AAD0-2AF16595DB29}" srcOrd="0" destOrd="0" presId="urn:microsoft.com/office/officeart/2005/8/layout/radial5"/>
    <dgm:cxn modelId="{CE0762DC-D556-4538-8847-D1B24F0A37E4}" type="presOf" srcId="{B41D4535-D5B5-4F12-ADD5-E6BE303278CE}" destId="{E215B1D0-20C2-4B8D-872A-DEB13D77CA57}" srcOrd="1" destOrd="0" presId="urn:microsoft.com/office/officeart/2005/8/layout/radial5"/>
    <dgm:cxn modelId="{A5FD6304-CE2E-485A-826C-6BC26E85720F}" type="presOf" srcId="{17A47C02-9624-4F58-8601-4F5E1674E4FD}" destId="{1C259083-94E7-49D7-93BF-1D660395D268}" srcOrd="1" destOrd="0" presId="urn:microsoft.com/office/officeart/2005/8/layout/radial5"/>
    <dgm:cxn modelId="{54AD7512-C86C-4666-9335-53AA1845D340}" type="presOf" srcId="{BFD900CD-E5F7-4BAF-83AD-BD99D3BC57D8}" destId="{2C4A4905-1247-4E5E-BD1E-9A9249881D89}" srcOrd="1" destOrd="0" presId="urn:microsoft.com/office/officeart/2005/8/layout/radial5"/>
    <dgm:cxn modelId="{D1E56B34-DA6B-4262-A85F-D6F527C501C9}" srcId="{D24742E6-74EC-449B-A693-34555FB95C9B}" destId="{25F8E8A2-0AF2-4D2A-B011-179330085048}" srcOrd="7" destOrd="0" parTransId="{603DC29E-9A0B-4945-ACEA-20D6AAE551CD}" sibTransId="{6567A014-B54B-4EFA-BC64-44FA517F412C}"/>
    <dgm:cxn modelId="{70CF4A6E-DCCD-4EE4-82AB-D49B5181EBA3}" srcId="{A5223867-7437-4B0E-A832-1B824A8C31C8}" destId="{D24742E6-74EC-449B-A693-34555FB95C9B}" srcOrd="0" destOrd="0" parTransId="{346785D7-0F68-4BEF-8E90-961CA2041B73}" sibTransId="{19D7FD23-3FC3-4C3C-8CFA-AD2BF9CF60CA}"/>
    <dgm:cxn modelId="{2501049C-37E4-4D76-B0E3-7B3174A823C4}" type="presOf" srcId="{603DC29E-9A0B-4945-ACEA-20D6AAE551CD}" destId="{8EDBC3F1-C5DB-42BD-83BB-4DCE8526127A}" srcOrd="0" destOrd="0" presId="urn:microsoft.com/office/officeart/2005/8/layout/radial5"/>
    <dgm:cxn modelId="{54B92C06-9E9C-42D6-8E7E-4DF3BD09DFCB}" type="presOf" srcId="{D727A54A-8C49-4518-A917-CB0E1AA0F77F}" destId="{A9C6FC98-60DB-4DCA-BF6C-1F7252DE5510}" srcOrd="1" destOrd="0" presId="urn:microsoft.com/office/officeart/2005/8/layout/radial5"/>
    <dgm:cxn modelId="{9A9FA247-3022-4174-A947-E4DCBF1301BC}" type="presOf" srcId="{EAF7F52A-1F29-4734-9CA7-6FA618C49470}" destId="{82D4CF8F-1750-4FF5-98A7-B80B9103A387}" srcOrd="0" destOrd="0" presId="urn:microsoft.com/office/officeart/2005/8/layout/radial5"/>
    <dgm:cxn modelId="{6D004A6B-7305-4694-B479-EE35A19EC2A7}" type="presOf" srcId="{9F49F560-6E83-4612-B1FF-89779616D44F}" destId="{370C9F15-965E-4389-ACC5-837F15A34A14}" srcOrd="0" destOrd="0" presId="urn:microsoft.com/office/officeart/2005/8/layout/radial5"/>
    <dgm:cxn modelId="{40C25C12-BFDA-463B-ADDE-4484E9226080}" srcId="{D24742E6-74EC-449B-A693-34555FB95C9B}" destId="{0F0DDBD1-4FA1-41F3-B1DE-7C5B27B15DD3}" srcOrd="0" destOrd="0" parTransId="{9F49F560-6E83-4612-B1FF-89779616D44F}" sibTransId="{F92D3FAA-E7E2-48C9-B21E-35E2C39E2F50}"/>
    <dgm:cxn modelId="{F382B4E9-EA35-461D-B490-686BF1A7DE6A}" type="presOf" srcId="{A5223867-7437-4B0E-A832-1B824A8C31C8}" destId="{F25C38A1-FB79-417F-8798-9079CCCEB98B}" srcOrd="0" destOrd="0" presId="urn:microsoft.com/office/officeart/2005/8/layout/radial5"/>
    <dgm:cxn modelId="{4D26D0E7-CDCB-4CE7-9812-8A42D0C2A990}" type="presOf" srcId="{0F0DDBD1-4FA1-41F3-B1DE-7C5B27B15DD3}" destId="{3CA66E09-3DC7-42C0-AC36-EC9F248240FB}" srcOrd="0" destOrd="0" presId="urn:microsoft.com/office/officeart/2005/8/layout/radial5"/>
    <dgm:cxn modelId="{6704A34A-BD9D-4715-B648-100B6BB6D754}" srcId="{D24742E6-74EC-449B-A693-34555FB95C9B}" destId="{7ED173E9-E730-4421-8CD0-6784C13768F8}" srcOrd="1" destOrd="0" parTransId="{FCB96E3F-CD62-40C6-A897-63F24E451A9E}" sibTransId="{8D242960-01AD-486C-BB4A-1EFE036DE417}"/>
    <dgm:cxn modelId="{7B01DF67-D200-4C8A-823A-A713D383479D}" type="presParOf" srcId="{F25C38A1-FB79-417F-8798-9079CCCEB98B}" destId="{9A8A6223-D4FA-47D5-A434-DA12CD1331BB}" srcOrd="0" destOrd="0" presId="urn:microsoft.com/office/officeart/2005/8/layout/radial5"/>
    <dgm:cxn modelId="{69B255AA-3447-4F1E-A43A-49D7F8A2EC7C}" type="presParOf" srcId="{F25C38A1-FB79-417F-8798-9079CCCEB98B}" destId="{370C9F15-965E-4389-ACC5-837F15A34A14}" srcOrd="1" destOrd="0" presId="urn:microsoft.com/office/officeart/2005/8/layout/radial5"/>
    <dgm:cxn modelId="{58E14194-DBC2-4CBA-8412-14AD7AA00405}" type="presParOf" srcId="{370C9F15-965E-4389-ACC5-837F15A34A14}" destId="{CCA7FF95-08D3-4716-8D79-ADF4A586FB57}" srcOrd="0" destOrd="0" presId="urn:microsoft.com/office/officeart/2005/8/layout/radial5"/>
    <dgm:cxn modelId="{631AD762-4997-4527-9C40-75DE9CFB8829}" type="presParOf" srcId="{F25C38A1-FB79-417F-8798-9079CCCEB98B}" destId="{3CA66E09-3DC7-42C0-AC36-EC9F248240FB}" srcOrd="2" destOrd="0" presId="urn:microsoft.com/office/officeart/2005/8/layout/radial5"/>
    <dgm:cxn modelId="{DD956910-E6A3-487D-ACA8-2B56101DEC05}" type="presParOf" srcId="{F25C38A1-FB79-417F-8798-9079CCCEB98B}" destId="{2DFA5BF8-ED0F-4206-A38F-83C36D393D3E}" srcOrd="3" destOrd="0" presId="urn:microsoft.com/office/officeart/2005/8/layout/radial5"/>
    <dgm:cxn modelId="{3E0FE9B7-31BE-45E9-AFC3-D232228F52B7}" type="presParOf" srcId="{2DFA5BF8-ED0F-4206-A38F-83C36D393D3E}" destId="{80EFD2AD-1C44-45C5-9B08-3000D926FBFE}" srcOrd="0" destOrd="0" presId="urn:microsoft.com/office/officeart/2005/8/layout/radial5"/>
    <dgm:cxn modelId="{690A4384-91C4-40E9-B28E-FDA388AEFF42}" type="presParOf" srcId="{F25C38A1-FB79-417F-8798-9079CCCEB98B}" destId="{F6A96F00-60ED-443F-AB90-B82D52EAA75F}" srcOrd="4" destOrd="0" presId="urn:microsoft.com/office/officeart/2005/8/layout/radial5"/>
    <dgm:cxn modelId="{C426F6E5-FF11-419C-BC3F-735A249C0123}" type="presParOf" srcId="{F25C38A1-FB79-417F-8798-9079CCCEB98B}" destId="{59EE67E0-C947-4AFD-B0DE-2589F78A19DF}" srcOrd="5" destOrd="0" presId="urn:microsoft.com/office/officeart/2005/8/layout/radial5"/>
    <dgm:cxn modelId="{60EB8124-D25C-4202-9004-D07293ABC180}" type="presParOf" srcId="{59EE67E0-C947-4AFD-B0DE-2589F78A19DF}" destId="{1C259083-94E7-49D7-93BF-1D660395D268}" srcOrd="0" destOrd="0" presId="urn:microsoft.com/office/officeart/2005/8/layout/radial5"/>
    <dgm:cxn modelId="{6D02F87F-ACDE-4823-AB30-381037EBC12D}" type="presParOf" srcId="{F25C38A1-FB79-417F-8798-9079CCCEB98B}" destId="{41F98521-0E07-4F26-8DAB-A9EBCAEEB544}" srcOrd="6" destOrd="0" presId="urn:microsoft.com/office/officeart/2005/8/layout/radial5"/>
    <dgm:cxn modelId="{7A10D725-9599-46EF-8C36-8C1B6AA10278}" type="presParOf" srcId="{F25C38A1-FB79-417F-8798-9079CCCEB98B}" destId="{BBC567D6-58C7-49C2-AAD0-2AF16595DB29}" srcOrd="7" destOrd="0" presId="urn:microsoft.com/office/officeart/2005/8/layout/radial5"/>
    <dgm:cxn modelId="{F002F1B9-DE54-477E-8AB4-9B743941AD09}" type="presParOf" srcId="{BBC567D6-58C7-49C2-AAD0-2AF16595DB29}" destId="{E215B1D0-20C2-4B8D-872A-DEB13D77CA57}" srcOrd="0" destOrd="0" presId="urn:microsoft.com/office/officeart/2005/8/layout/radial5"/>
    <dgm:cxn modelId="{035AE288-1E1D-41DC-B167-5B84F35DFCF7}" type="presParOf" srcId="{F25C38A1-FB79-417F-8798-9079CCCEB98B}" destId="{DE25C43B-7800-458A-88CC-8E7A0046949A}" srcOrd="8" destOrd="0" presId="urn:microsoft.com/office/officeart/2005/8/layout/radial5"/>
    <dgm:cxn modelId="{43F8CA5F-32F7-4734-835A-AB4BD4FA6600}" type="presParOf" srcId="{F25C38A1-FB79-417F-8798-9079CCCEB98B}" destId="{82D4CF8F-1750-4FF5-98A7-B80B9103A387}" srcOrd="9" destOrd="0" presId="urn:microsoft.com/office/officeart/2005/8/layout/radial5"/>
    <dgm:cxn modelId="{D05BC2EB-6649-40EA-901A-99493FF8794D}" type="presParOf" srcId="{82D4CF8F-1750-4FF5-98A7-B80B9103A387}" destId="{89D8269A-B9E1-4C5A-960D-E274B235E76D}" srcOrd="0" destOrd="0" presId="urn:microsoft.com/office/officeart/2005/8/layout/radial5"/>
    <dgm:cxn modelId="{AB97A9A7-46A0-46EC-809D-0B9CA7BA70D3}" type="presParOf" srcId="{F25C38A1-FB79-417F-8798-9079CCCEB98B}" destId="{050F35F6-246B-4E39-AF5A-F0C8C96E0B37}" srcOrd="10" destOrd="0" presId="urn:microsoft.com/office/officeart/2005/8/layout/radial5"/>
    <dgm:cxn modelId="{D7E4136A-DFD5-483D-8817-E422274BE2BC}" type="presParOf" srcId="{F25C38A1-FB79-417F-8798-9079CCCEB98B}" destId="{A3C57D80-2145-4BC1-87C0-48FAB2B5480D}" srcOrd="11" destOrd="0" presId="urn:microsoft.com/office/officeart/2005/8/layout/radial5"/>
    <dgm:cxn modelId="{FC29D942-E984-48C9-8E7B-D1239391A0EC}" type="presParOf" srcId="{A3C57D80-2145-4BC1-87C0-48FAB2B5480D}" destId="{A9C6FC98-60DB-4DCA-BF6C-1F7252DE5510}" srcOrd="0" destOrd="0" presId="urn:microsoft.com/office/officeart/2005/8/layout/radial5"/>
    <dgm:cxn modelId="{BE36049A-24BB-469B-9196-43C6F763058C}" type="presParOf" srcId="{F25C38A1-FB79-417F-8798-9079CCCEB98B}" destId="{1EB1AAFE-9D57-424F-B860-D39F1A63DE45}" srcOrd="12" destOrd="0" presId="urn:microsoft.com/office/officeart/2005/8/layout/radial5"/>
    <dgm:cxn modelId="{A60E4406-5787-4743-A1CF-EBB9E495F577}" type="presParOf" srcId="{F25C38A1-FB79-417F-8798-9079CCCEB98B}" destId="{8ED5B9CF-9F3C-420C-9050-0EE3498B71B2}" srcOrd="13" destOrd="0" presId="urn:microsoft.com/office/officeart/2005/8/layout/radial5"/>
    <dgm:cxn modelId="{C8D2F77C-A69C-48F2-9456-7ABEE90D0DD5}" type="presParOf" srcId="{8ED5B9CF-9F3C-420C-9050-0EE3498B71B2}" destId="{2C4A4905-1247-4E5E-BD1E-9A9249881D89}" srcOrd="0" destOrd="0" presId="urn:microsoft.com/office/officeart/2005/8/layout/radial5"/>
    <dgm:cxn modelId="{AD2FBD4E-608A-4EA3-A67A-FBCCCC548E17}" type="presParOf" srcId="{F25C38A1-FB79-417F-8798-9079CCCEB98B}" destId="{462EDFDA-782F-4044-8F7F-54C2649BE4D5}" srcOrd="14" destOrd="0" presId="urn:microsoft.com/office/officeart/2005/8/layout/radial5"/>
    <dgm:cxn modelId="{E9A3FD85-64BB-45F2-BED6-B93A38463AF1}" type="presParOf" srcId="{F25C38A1-FB79-417F-8798-9079CCCEB98B}" destId="{8EDBC3F1-C5DB-42BD-83BB-4DCE8526127A}" srcOrd="15" destOrd="0" presId="urn:microsoft.com/office/officeart/2005/8/layout/radial5"/>
    <dgm:cxn modelId="{6835AA9F-6F16-4798-893F-A73E98AD97AB}" type="presParOf" srcId="{8EDBC3F1-C5DB-42BD-83BB-4DCE8526127A}" destId="{C801839C-EAB6-4D3C-8E9E-B43DFB13D26D}" srcOrd="0" destOrd="0" presId="urn:microsoft.com/office/officeart/2005/8/layout/radial5"/>
    <dgm:cxn modelId="{9079237F-01E4-4638-B594-E1A6A1249527}" type="presParOf" srcId="{F25C38A1-FB79-417F-8798-9079CCCEB98B}" destId="{05753357-43D4-4F7A-8557-CD7F446F6C7B}" srcOrd="16" destOrd="0" presId="urn:microsoft.com/office/officeart/2005/8/layout/radial5"/>
    <dgm:cxn modelId="{EAC747A1-5702-4817-A23B-4614C55BDEE5}" type="presParOf" srcId="{F25C38A1-FB79-417F-8798-9079CCCEB98B}" destId="{50CA0952-C39B-4EB7-8997-BD2E6207A76F}" srcOrd="17" destOrd="0" presId="urn:microsoft.com/office/officeart/2005/8/layout/radial5"/>
    <dgm:cxn modelId="{FEBB17CC-E0FF-4D64-87AC-4B33AA7F5B2F}" type="presParOf" srcId="{50CA0952-C39B-4EB7-8997-BD2E6207A76F}" destId="{33DF9350-CD5E-45AE-A6B7-704F7639BC49}" srcOrd="0" destOrd="0" presId="urn:microsoft.com/office/officeart/2005/8/layout/radial5"/>
    <dgm:cxn modelId="{334368CB-0FB4-4DEE-BF37-E21D83F44621}" type="presParOf" srcId="{F25C38A1-FB79-417F-8798-9079CCCEB98B}" destId="{2C504E58-5AB8-4482-9DD6-F56E2BCE81E5}" srcOrd="1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A6223-D4FA-47D5-A434-DA12CD1331BB}">
      <dsp:nvSpPr>
        <dsp:cNvPr id="0" name=""/>
        <dsp:cNvSpPr/>
      </dsp:nvSpPr>
      <dsp:spPr>
        <a:xfrm>
          <a:off x="3347330" y="2058442"/>
          <a:ext cx="1433338" cy="1433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SI ASN</a:t>
          </a:r>
          <a:endParaRPr lang="id-ID" sz="2400" b="1" kern="1200" dirty="0"/>
        </a:p>
      </dsp:txBody>
      <dsp:txXfrm>
        <a:off x="3557237" y="2268349"/>
        <a:ext cx="1013524" cy="1013524"/>
      </dsp:txXfrm>
    </dsp:sp>
    <dsp:sp modelId="{370C9F15-965E-4389-ACC5-837F15A34A14}">
      <dsp:nvSpPr>
        <dsp:cNvPr id="0" name=""/>
        <dsp:cNvSpPr/>
      </dsp:nvSpPr>
      <dsp:spPr>
        <a:xfrm rot="16200000">
          <a:off x="3729913" y="1382433"/>
          <a:ext cx="668173" cy="487335"/>
        </a:xfrm>
        <a:prstGeom prst="left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>
        <a:off x="3803013" y="1553000"/>
        <a:ext cx="521973" cy="292401"/>
      </dsp:txXfrm>
    </dsp:sp>
    <dsp:sp modelId="{3CA66E09-3DC7-42C0-AC36-EC9F248240FB}">
      <dsp:nvSpPr>
        <dsp:cNvPr id="0" name=""/>
        <dsp:cNvSpPr/>
      </dsp:nvSpPr>
      <dsp:spPr>
        <a:xfrm>
          <a:off x="3490664" y="20347"/>
          <a:ext cx="1146671" cy="11466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HDS</a:t>
          </a:r>
          <a:endParaRPr lang="id-ID" sz="1400" kern="1200" dirty="0"/>
        </a:p>
      </dsp:txBody>
      <dsp:txXfrm>
        <a:off x="3658590" y="188273"/>
        <a:ext cx="810819" cy="810819"/>
      </dsp:txXfrm>
    </dsp:sp>
    <dsp:sp modelId="{2DFA5BF8-ED0F-4206-A38F-83C36D393D3E}">
      <dsp:nvSpPr>
        <dsp:cNvPr id="0" name=""/>
        <dsp:cNvSpPr/>
      </dsp:nvSpPr>
      <dsp:spPr>
        <a:xfrm rot="18600000">
          <a:off x="4459746" y="1651251"/>
          <a:ext cx="685645" cy="487335"/>
        </a:xfrm>
        <a:prstGeom prst="left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>
        <a:off x="4485858" y="1804716"/>
        <a:ext cx="539445" cy="292401"/>
      </dsp:txXfrm>
    </dsp:sp>
    <dsp:sp modelId="{F6A96F00-60ED-443F-AB90-B82D52EAA75F}">
      <dsp:nvSpPr>
        <dsp:cNvPr id="0" name=""/>
        <dsp:cNvSpPr/>
      </dsp:nvSpPr>
      <dsp:spPr>
        <a:xfrm>
          <a:off x="4892859" y="530704"/>
          <a:ext cx="1146671" cy="1146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User Mgt.</a:t>
          </a:r>
          <a:endParaRPr lang="id-ID" sz="1400" kern="1200" dirty="0"/>
        </a:p>
      </dsp:txBody>
      <dsp:txXfrm>
        <a:off x="5060785" y="698630"/>
        <a:ext cx="810819" cy="810819"/>
      </dsp:txXfrm>
    </dsp:sp>
    <dsp:sp modelId="{59EE67E0-C947-4AFD-B0DE-2589F78A19DF}">
      <dsp:nvSpPr>
        <dsp:cNvPr id="0" name=""/>
        <dsp:cNvSpPr/>
      </dsp:nvSpPr>
      <dsp:spPr>
        <a:xfrm rot="21000000">
          <a:off x="4860838" y="2331920"/>
          <a:ext cx="669430" cy="487335"/>
        </a:xfrm>
        <a:prstGeom prst="leftRight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>
        <a:off x="4861949" y="2442081"/>
        <a:ext cx="523230" cy="292401"/>
      </dsp:txXfrm>
    </dsp:sp>
    <dsp:sp modelId="{41F98521-0E07-4F26-8DAB-A9EBCAEEB544}">
      <dsp:nvSpPr>
        <dsp:cNvPr id="0" name=""/>
        <dsp:cNvSpPr/>
      </dsp:nvSpPr>
      <dsp:spPr>
        <a:xfrm>
          <a:off x="5638952" y="1822974"/>
          <a:ext cx="1146671" cy="11466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SAPK NG</a:t>
          </a:r>
          <a:endParaRPr lang="id-ID" sz="1400" kern="1200" dirty="0"/>
        </a:p>
      </dsp:txBody>
      <dsp:txXfrm>
        <a:off x="5806878" y="1990900"/>
        <a:ext cx="810819" cy="810819"/>
      </dsp:txXfrm>
    </dsp:sp>
    <dsp:sp modelId="{BBC567D6-58C7-49C2-AAD0-2AF16595DB29}">
      <dsp:nvSpPr>
        <dsp:cNvPr id="0" name=""/>
        <dsp:cNvSpPr/>
      </dsp:nvSpPr>
      <dsp:spPr>
        <a:xfrm rot="1800000">
          <a:off x="4726151" y="3105949"/>
          <a:ext cx="665839" cy="487335"/>
        </a:xfrm>
        <a:prstGeom prst="left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>
        <a:off x="4735945" y="3166866"/>
        <a:ext cx="519639" cy="292401"/>
      </dsp:txXfrm>
    </dsp:sp>
    <dsp:sp modelId="{DE25C43B-7800-458A-88CC-8E7A0046949A}">
      <dsp:nvSpPr>
        <dsp:cNvPr id="0" name=""/>
        <dsp:cNvSpPr/>
      </dsp:nvSpPr>
      <dsp:spPr>
        <a:xfrm>
          <a:off x="5379837" y="3292490"/>
          <a:ext cx="1146671" cy="11466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SSCASN</a:t>
          </a:r>
          <a:endParaRPr lang="id-ID" sz="1400" kern="1200" dirty="0"/>
        </a:p>
      </dsp:txBody>
      <dsp:txXfrm>
        <a:off x="5547763" y="3460416"/>
        <a:ext cx="810819" cy="810819"/>
      </dsp:txXfrm>
    </dsp:sp>
    <dsp:sp modelId="{82D4CF8F-1750-4FF5-98A7-B80B9103A387}">
      <dsp:nvSpPr>
        <dsp:cNvPr id="0" name=""/>
        <dsp:cNvSpPr/>
      </dsp:nvSpPr>
      <dsp:spPr>
        <a:xfrm rot="4200000">
          <a:off x="4109576" y="3611160"/>
          <a:ext cx="694815" cy="487335"/>
        </a:xfrm>
        <a:prstGeom prst="leftRightArrow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>
        <a:off x="4157674" y="3639935"/>
        <a:ext cx="548615" cy="292401"/>
      </dsp:txXfrm>
    </dsp:sp>
    <dsp:sp modelId="{050F35F6-246B-4E39-AF5A-F0C8C96E0B37}">
      <dsp:nvSpPr>
        <dsp:cNvPr id="0" name=""/>
        <dsp:cNvSpPr/>
      </dsp:nvSpPr>
      <dsp:spPr>
        <a:xfrm>
          <a:off x="4236757" y="4251648"/>
          <a:ext cx="1146671" cy="11466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Simpeg</a:t>
          </a:r>
          <a:endParaRPr lang="id-ID" sz="1400" kern="1200" dirty="0"/>
        </a:p>
      </dsp:txBody>
      <dsp:txXfrm>
        <a:off x="4404683" y="4419574"/>
        <a:ext cx="810819" cy="810819"/>
      </dsp:txXfrm>
    </dsp:sp>
    <dsp:sp modelId="{A3C57D80-2145-4BC1-87C0-48FAB2B5480D}">
      <dsp:nvSpPr>
        <dsp:cNvPr id="0" name=""/>
        <dsp:cNvSpPr/>
      </dsp:nvSpPr>
      <dsp:spPr>
        <a:xfrm rot="6600000">
          <a:off x="3348366" y="3611160"/>
          <a:ext cx="645297" cy="487335"/>
        </a:xfrm>
        <a:prstGeom prst="left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 rot="10800000">
        <a:off x="3446468" y="3639935"/>
        <a:ext cx="499097" cy="292401"/>
      </dsp:txXfrm>
    </dsp:sp>
    <dsp:sp modelId="{1EB1AAFE-9D57-424F-B860-D39F1A63DE45}">
      <dsp:nvSpPr>
        <dsp:cNvPr id="0" name=""/>
        <dsp:cNvSpPr/>
      </dsp:nvSpPr>
      <dsp:spPr>
        <a:xfrm>
          <a:off x="2744571" y="4251648"/>
          <a:ext cx="1146671" cy="11466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SIKD</a:t>
          </a:r>
          <a:endParaRPr lang="id-ID" sz="1400" kern="1200" dirty="0"/>
        </a:p>
      </dsp:txBody>
      <dsp:txXfrm>
        <a:off x="2912497" y="4419574"/>
        <a:ext cx="810819" cy="810819"/>
      </dsp:txXfrm>
    </dsp:sp>
    <dsp:sp modelId="{8ED5B9CF-9F3C-420C-9050-0EE3498B71B2}">
      <dsp:nvSpPr>
        <dsp:cNvPr id="0" name=""/>
        <dsp:cNvSpPr/>
      </dsp:nvSpPr>
      <dsp:spPr>
        <a:xfrm rot="9000000">
          <a:off x="2729407" y="3105949"/>
          <a:ext cx="679040" cy="487335"/>
        </a:xfrm>
        <a:prstGeom prst="left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 rot="10800000">
        <a:off x="2865813" y="3166866"/>
        <a:ext cx="532840" cy="292401"/>
      </dsp:txXfrm>
    </dsp:sp>
    <dsp:sp modelId="{462EDFDA-782F-4044-8F7F-54C2649BE4D5}">
      <dsp:nvSpPr>
        <dsp:cNvPr id="0" name=""/>
        <dsp:cNvSpPr/>
      </dsp:nvSpPr>
      <dsp:spPr>
        <a:xfrm>
          <a:off x="1601491" y="3292490"/>
          <a:ext cx="1146671" cy="11466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SPBE BKN</a:t>
          </a:r>
          <a:endParaRPr lang="id-ID" sz="1400" kern="1200" dirty="0"/>
        </a:p>
      </dsp:txBody>
      <dsp:txXfrm>
        <a:off x="1769417" y="3460416"/>
        <a:ext cx="810819" cy="810819"/>
      </dsp:txXfrm>
    </dsp:sp>
    <dsp:sp modelId="{8EDBC3F1-C5DB-42BD-83BB-4DCE8526127A}">
      <dsp:nvSpPr>
        <dsp:cNvPr id="0" name=""/>
        <dsp:cNvSpPr/>
      </dsp:nvSpPr>
      <dsp:spPr>
        <a:xfrm rot="11400000">
          <a:off x="2578971" y="2331920"/>
          <a:ext cx="706948" cy="487335"/>
        </a:xfrm>
        <a:prstGeom prst="leftRightArrow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 rot="10800000">
        <a:off x="2724060" y="2442081"/>
        <a:ext cx="560748" cy="292401"/>
      </dsp:txXfrm>
    </dsp:sp>
    <dsp:sp modelId="{05753357-43D4-4F7A-8557-CD7F446F6C7B}">
      <dsp:nvSpPr>
        <dsp:cNvPr id="0" name=""/>
        <dsp:cNvSpPr/>
      </dsp:nvSpPr>
      <dsp:spPr>
        <a:xfrm>
          <a:off x="1342376" y="1822974"/>
          <a:ext cx="1146671" cy="11466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Dash board</a:t>
          </a:r>
          <a:endParaRPr lang="id-ID" sz="1400" kern="1200" dirty="0"/>
        </a:p>
      </dsp:txBody>
      <dsp:txXfrm>
        <a:off x="1510302" y="1990900"/>
        <a:ext cx="810819" cy="810819"/>
      </dsp:txXfrm>
    </dsp:sp>
    <dsp:sp modelId="{50CA0952-C39B-4EB7-8997-BD2E6207A76F}">
      <dsp:nvSpPr>
        <dsp:cNvPr id="0" name=""/>
        <dsp:cNvSpPr/>
      </dsp:nvSpPr>
      <dsp:spPr>
        <a:xfrm rot="13800000">
          <a:off x="3002200" y="1651251"/>
          <a:ext cx="646459" cy="487335"/>
        </a:xfrm>
        <a:prstGeom prst="left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100" kern="1200"/>
        </a:p>
      </dsp:txBody>
      <dsp:txXfrm rot="10800000">
        <a:off x="3122288" y="1804716"/>
        <a:ext cx="500259" cy="292401"/>
      </dsp:txXfrm>
    </dsp:sp>
    <dsp:sp modelId="{2C504E58-5AB8-4482-9DD6-F56E2BCE81E5}">
      <dsp:nvSpPr>
        <dsp:cNvPr id="0" name=""/>
        <dsp:cNvSpPr/>
      </dsp:nvSpPr>
      <dsp:spPr>
        <a:xfrm>
          <a:off x="2088468" y="530704"/>
          <a:ext cx="1146671" cy="11466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400" kern="1200" dirty="0" smtClean="0"/>
            <a:t>Talent Mgt.</a:t>
          </a:r>
          <a:endParaRPr lang="id-ID" sz="1400" kern="1200" dirty="0"/>
        </a:p>
      </dsp:txBody>
      <dsp:txXfrm>
        <a:off x="2256394" y="698630"/>
        <a:ext cx="810819" cy="810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274" y="2667785"/>
            <a:ext cx="9539926" cy="842177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7274" y="3602038"/>
            <a:ext cx="9539926" cy="54575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1940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6294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5900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824" y="28351"/>
            <a:ext cx="9656975" cy="535471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938" y="842134"/>
            <a:ext cx="11023862" cy="53348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id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2482" y="136423"/>
            <a:ext cx="1471436" cy="457404"/>
            <a:chOff x="6778646" y="4223249"/>
            <a:chExt cx="2388480" cy="758940"/>
          </a:xfrm>
        </p:grpSpPr>
        <p:pic>
          <p:nvPicPr>
            <p:cNvPr id="8" name="Content Placeholder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" t="16659" r="78307" b="17362"/>
            <a:stretch/>
          </p:blipFill>
          <p:spPr>
            <a:xfrm>
              <a:off x="6778646" y="4223249"/>
              <a:ext cx="661256" cy="693513"/>
            </a:xfrm>
            <a:prstGeom prst="rect">
              <a:avLst/>
            </a:prstGeom>
          </p:spPr>
        </p:pic>
        <p:pic>
          <p:nvPicPr>
            <p:cNvPr id="9" name="Content Placeholder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7" t="18065" r="36543" b="38205"/>
            <a:stretch/>
          </p:blipFill>
          <p:spPr>
            <a:xfrm>
              <a:off x="7484882" y="4223893"/>
              <a:ext cx="1574276" cy="53732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363389" y="4701319"/>
              <a:ext cx="1803737" cy="2808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smtClean="0">
                  <a:solidFill>
                    <a:srgbClr val="4C98BF"/>
                  </a:solidFill>
                  <a:latin typeface="Berlin Sans FB" panose="020E0602020502020306" pitchFamily="34" charset="0"/>
                </a:rPr>
                <a:t>BADAN KEPEGAWAIAN NEGARA</a:t>
              </a:r>
              <a:endParaRPr lang="id-ID" sz="500" dirty="0">
                <a:solidFill>
                  <a:srgbClr val="4C98BF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1551058" y="69915"/>
            <a:ext cx="45719" cy="4844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n>
                <a:noFill/>
              </a:ln>
              <a:solidFill>
                <a:srgbClr val="CC2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39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5289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04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0363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263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865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595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3218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89868-04C7-4960-9943-7D950D583043}" type="datetimeFigureOut">
              <a:rPr lang="id-ID" smtClean="0"/>
              <a:t>26/03/2019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47C27-96A3-4736-AAC9-E02D57D4F10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2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jpg"/><Relationship Id="rId12" Type="http://schemas.openxmlformats.org/officeDocument/2006/relationships/image" Target="../media/image29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gif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microsoft.com/office/2007/relationships/hdphoto" Target="../media/hdphoto1.wdp"/><Relationship Id="rId7" Type="http://schemas.openxmlformats.org/officeDocument/2006/relationships/image" Target="../media/image32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5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88678" y="2950589"/>
            <a:ext cx="8239027" cy="1370087"/>
          </a:xfrm>
        </p:spPr>
        <p:txBody>
          <a:bodyPr>
            <a:noAutofit/>
          </a:bodyPr>
          <a:lstStyle/>
          <a:p>
            <a:r>
              <a:rPr lang="en-ID" sz="4400" b="1" dirty="0" smtClean="0">
                <a:latin typeface="Book Antiqua" panose="02040602050305030304" pitchFamily="18" charset="0"/>
              </a:rPr>
              <a:t>PERCEPATAN INTEGRASI SISTEM </a:t>
            </a:r>
            <a:r>
              <a:rPr lang="id-ID" sz="4400" b="1" dirty="0" smtClean="0">
                <a:latin typeface="Book Antiqua" panose="02040602050305030304" pitchFamily="18" charset="0"/>
              </a:rPr>
              <a:t>INFORMASI ASN</a:t>
            </a:r>
            <a:endParaRPr lang="id-ID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9252" y="4733262"/>
            <a:ext cx="8239027" cy="545756"/>
          </a:xfrm>
        </p:spPr>
        <p:txBody>
          <a:bodyPr/>
          <a:lstStyle/>
          <a:p>
            <a:r>
              <a:rPr lang="id-ID" dirty="0" smtClean="0"/>
              <a:t>Deputi Sistem Informasi Kepegawaian - BKN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33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Struktur Data SAPK</a:t>
            </a:r>
            <a:endParaRPr lang="id-ID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41007"/>
              </p:ext>
            </p:extLst>
          </p:nvPr>
        </p:nvGraphicFramePr>
        <p:xfrm>
          <a:off x="339365" y="1087311"/>
          <a:ext cx="11510128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913"/>
                <a:gridCol w="2415619"/>
                <a:gridCol w="468983"/>
                <a:gridCol w="2408549"/>
                <a:gridCol w="419492"/>
                <a:gridCol w="2458040"/>
                <a:gridCol w="454843"/>
                <a:gridCol w="242268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No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Elemen</a:t>
                      </a:r>
                      <a:r>
                        <a:rPr lang="id-ID" sz="1400" baseline="0" dirty="0" smtClean="0"/>
                        <a:t> Data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No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Elemen Data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No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Elemen Data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No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400" dirty="0" smtClean="0"/>
                        <a:t>Elemen Data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NIP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12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Instansi Induk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23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Jabatan Struktural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34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Masa Kerja Golongan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Nama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13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Instansi Tempat Bekerja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24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Jabatan Fungsional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35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Kantor Pembayaran Gaji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Gelar Akademik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14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Unit Kerja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25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Tanggal Pelantikan/TMT</a:t>
                      </a:r>
                      <a:r>
                        <a:rPr lang="id-ID" sz="1400" baseline="0" dirty="0" smtClean="0"/>
                        <a:t> Jabatan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36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Kantor Tata Usaha Anggaran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Tempat Lahir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15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Lokasi</a:t>
                      </a:r>
                      <a:r>
                        <a:rPr lang="id-ID" sz="1400" baseline="0" dirty="0" smtClean="0"/>
                        <a:t> Kantor Bekerja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26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TMT Jabatan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37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Tanggungan Istri Suami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5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Tanggal Lahir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16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Status Kepegawaian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27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Pelatihan Berjenjang</a:t>
                      </a:r>
                      <a:r>
                        <a:rPr lang="id-ID" sz="1400" baseline="0" dirty="0" smtClean="0"/>
                        <a:t> Struktural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38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Pekerjaan Suami Istri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6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Jenis Kelamin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17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Kedudukan PNS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28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Pelatihan Fungsional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39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Tanggungan Anak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7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Agama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18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Jenis Kepegawaian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29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Angka Kredit</a:t>
                      </a:r>
                      <a:r>
                        <a:rPr lang="id-ID" sz="1400" baseline="0" dirty="0" smtClean="0"/>
                        <a:t> Unsur Utama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40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Tanda Penghargaan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8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Pendidikan Tinggi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19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Tingkat</a:t>
                      </a:r>
                      <a:r>
                        <a:rPr lang="id-ID" sz="1400" baseline="0" dirty="0" smtClean="0"/>
                        <a:t> Pendidikan Dasar Pengangkatan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30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dirty="0" smtClean="0"/>
                        <a:t>Angka Kredit</a:t>
                      </a:r>
                      <a:r>
                        <a:rPr lang="id-ID" sz="1400" baseline="0" dirty="0" smtClean="0"/>
                        <a:t> Unsur Penunjang</a:t>
                      </a:r>
                      <a:endParaRPr lang="id-ID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41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Hukuman Disiplin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9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Golongan Ruang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20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Pangkat Golongan Terakhir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31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Surat Tanda Lulus Ujian</a:t>
                      </a:r>
                      <a:r>
                        <a:rPr lang="id-ID" sz="1400" baseline="0" dirty="0" smtClean="0"/>
                        <a:t> Dinas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42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Kedudukan Sebagai Pejabat Negara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10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Status</a:t>
                      </a:r>
                      <a:r>
                        <a:rPr lang="id-ID" sz="1400" baseline="0" dirty="0" smtClean="0"/>
                        <a:t> Perkawinan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21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Masa Kerja Golongan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32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Dasar Penggajian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43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Keanggotaan Organisasi Profesi</a:t>
                      </a:r>
                      <a:endParaRPr lang="id-ID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11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400" dirty="0" smtClean="0"/>
                        <a:t>Alamat</a:t>
                      </a:r>
                      <a:r>
                        <a:rPr lang="id-ID" sz="1400" baseline="0" dirty="0" smtClean="0"/>
                        <a:t> Tempat Tinggal</a:t>
                      </a:r>
                      <a:endParaRPr lang="id-ID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22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Jabatan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33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Pangkat Golongan Terakhir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44</a:t>
                      </a:r>
                      <a:endParaRPr lang="id-ID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400" dirty="0" smtClean="0"/>
                        <a:t>Uraian Tugas</a:t>
                      </a:r>
                      <a:endParaRPr lang="id-ID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617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LDAP sebagai Proses Autentifikasi User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0" t="23219" r="18804" b="5747"/>
          <a:stretch/>
        </p:blipFill>
        <p:spPr>
          <a:xfrm>
            <a:off x="977462" y="645754"/>
            <a:ext cx="9569670" cy="621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Target Integrasi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2491065" y="1362075"/>
            <a:ext cx="1439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b="1" dirty="0" smtClean="0"/>
              <a:t>INSTANSI PUSAT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62865" y="1455492"/>
            <a:ext cx="1439987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2000" b="1" dirty="0" smtClean="0"/>
              <a:t>INSTANSI DAERAH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133214" y="1379279"/>
            <a:ext cx="35444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b="1" dirty="0" smtClean="0"/>
              <a:t>INTEGRASI DATA</a:t>
            </a:r>
          </a:p>
          <a:p>
            <a:pPr algn="just"/>
            <a:r>
              <a:rPr lang="en-ID" sz="1400" dirty="0" smtClean="0"/>
              <a:t>INSTANSI PUSAT DAN DAERAH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 scaling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717" b="22508"/>
          <a:stretch/>
        </p:blipFill>
        <p:spPr>
          <a:xfrm>
            <a:off x="34746" y="1431741"/>
            <a:ext cx="12121628" cy="542031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696824" y="1362075"/>
            <a:ext cx="780469" cy="76944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D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85</a:t>
            </a:r>
            <a:endParaRPr 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5345" y="1375766"/>
            <a:ext cx="946093" cy="769441"/>
          </a:xfrm>
          <a:prstGeom prst="rect">
            <a:avLst/>
          </a:prstGeom>
          <a:solidFill>
            <a:srgbClr val="FD9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id-ID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542</a:t>
            </a:r>
            <a:endParaRPr 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96124" y="1394667"/>
            <a:ext cx="1213794" cy="76944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id-ID" sz="4400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100%</a:t>
            </a:r>
            <a:endParaRPr lang="en-US" sz="44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68A0BE8-D955-44A7-9E69-83A2B279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561" y="695461"/>
            <a:ext cx="6480720" cy="6162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Penerima Manfaat SI-ASN di Luar BKN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611920-4011-41D4-B1F3-F74C3C11E5D9}"/>
              </a:ext>
            </a:extLst>
          </p:cNvPr>
          <p:cNvSpPr txBox="1"/>
          <p:nvPr/>
        </p:nvSpPr>
        <p:spPr>
          <a:xfrm>
            <a:off x="3895800" y="5573559"/>
            <a:ext cx="1623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DAPODIK</a:t>
            </a:r>
          </a:p>
          <a:p>
            <a:r>
              <a:rPr lang="en-ID" sz="1400" dirty="0" err="1"/>
              <a:t>Pembayaran</a:t>
            </a:r>
            <a:r>
              <a:rPr lang="en-ID" sz="1400" dirty="0"/>
              <a:t> </a:t>
            </a:r>
            <a:r>
              <a:rPr lang="en-ID" sz="1400" dirty="0" err="1"/>
              <a:t>Tunjangan</a:t>
            </a:r>
            <a:r>
              <a:rPr lang="en-ID" sz="1400" dirty="0"/>
              <a:t> Guru </a:t>
            </a:r>
            <a:r>
              <a:rPr lang="en-ID" sz="1400" dirty="0" err="1"/>
              <a:t>berbasis</a:t>
            </a:r>
            <a:r>
              <a:rPr lang="en-ID" sz="1400" dirty="0"/>
              <a:t> Data BKN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77A1E4-7E6E-49D9-B4AE-F366E8399BCB}"/>
              </a:ext>
            </a:extLst>
          </p:cNvPr>
          <p:cNvSpPr txBox="1"/>
          <p:nvPr/>
        </p:nvSpPr>
        <p:spPr>
          <a:xfrm>
            <a:off x="6809656" y="4906694"/>
            <a:ext cx="559769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236C8BF-2805-456E-883B-D14F4DC15743}"/>
              </a:ext>
            </a:extLst>
          </p:cNvPr>
          <p:cNvSpPr txBox="1"/>
          <p:nvPr/>
        </p:nvSpPr>
        <p:spPr>
          <a:xfrm>
            <a:off x="10016480" y="5357535"/>
            <a:ext cx="1572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BPJS</a:t>
            </a:r>
          </a:p>
          <a:p>
            <a:r>
              <a:rPr lang="en-ID" sz="1400" dirty="0" err="1"/>
              <a:t>Percepatan</a:t>
            </a:r>
            <a:r>
              <a:rPr lang="en-ID" sz="1400" dirty="0"/>
              <a:t> </a:t>
            </a:r>
          </a:p>
          <a:p>
            <a:r>
              <a:rPr lang="en-ID" sz="1400" dirty="0" err="1"/>
              <a:t>Pelayanan</a:t>
            </a:r>
            <a:r>
              <a:rPr lang="en-ID" sz="1400" dirty="0"/>
              <a:t> </a:t>
            </a:r>
            <a:r>
              <a:rPr lang="en-ID" sz="1400" dirty="0" err="1"/>
              <a:t>Kesehatan</a:t>
            </a:r>
            <a:endParaRPr lang="en-ID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984B3B-4390-4A7E-A5BB-95BD1373C44F}"/>
              </a:ext>
            </a:extLst>
          </p:cNvPr>
          <p:cNvSpPr txBox="1"/>
          <p:nvPr/>
        </p:nvSpPr>
        <p:spPr>
          <a:xfrm>
            <a:off x="3647496" y="3629343"/>
            <a:ext cx="1078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TASPEN</a:t>
            </a:r>
          </a:p>
          <a:p>
            <a:r>
              <a:rPr lang="en-ID" sz="1400" dirty="0" err="1"/>
              <a:t>Percepatan</a:t>
            </a:r>
            <a:endParaRPr lang="en-ID" sz="1400" dirty="0"/>
          </a:p>
          <a:p>
            <a:r>
              <a:rPr lang="en-ID" sz="1400" dirty="0" err="1"/>
              <a:t>Pelayanan</a:t>
            </a:r>
            <a:r>
              <a:rPr lang="en-ID" sz="1400" dirty="0"/>
              <a:t> </a:t>
            </a:r>
          </a:p>
          <a:p>
            <a:r>
              <a:rPr lang="en-ID" sz="1400" dirty="0" err="1"/>
              <a:t>Pensiunan</a:t>
            </a:r>
            <a:endParaRPr lang="en-ID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6B8C6E-5F81-46E7-ABB6-96AD91E27B5F}"/>
              </a:ext>
            </a:extLst>
          </p:cNvPr>
          <p:cNvSpPr txBox="1"/>
          <p:nvPr/>
        </p:nvSpPr>
        <p:spPr>
          <a:xfrm>
            <a:off x="10787624" y="3523943"/>
            <a:ext cx="1572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LAN</a:t>
            </a:r>
          </a:p>
          <a:p>
            <a:r>
              <a:rPr lang="en-ID" sz="1400" dirty="0" err="1"/>
              <a:t>Pendaftaran</a:t>
            </a:r>
            <a:endParaRPr lang="en-ID" sz="1400" dirty="0"/>
          </a:p>
          <a:p>
            <a:r>
              <a:rPr lang="en-ID" sz="1400" dirty="0" err="1"/>
              <a:t>Diklat</a:t>
            </a:r>
            <a:r>
              <a:rPr lang="en-ID" sz="1400" dirty="0"/>
              <a:t> </a:t>
            </a:r>
            <a:r>
              <a:rPr lang="en-ID" sz="1400" dirty="0" err="1"/>
              <a:t>berbasis</a:t>
            </a:r>
            <a:endParaRPr lang="en-ID" sz="1400" dirty="0"/>
          </a:p>
          <a:p>
            <a:r>
              <a:rPr lang="en-ID" sz="1400" dirty="0"/>
              <a:t>Data BKN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2A998D9-2502-4FB6-BE74-87841ACC2402}"/>
              </a:ext>
            </a:extLst>
          </p:cNvPr>
          <p:cNvSpPr txBox="1"/>
          <p:nvPr/>
        </p:nvSpPr>
        <p:spPr>
          <a:xfrm>
            <a:off x="3821076" y="1287930"/>
            <a:ext cx="1338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LKPP</a:t>
            </a:r>
          </a:p>
          <a:p>
            <a:r>
              <a:rPr lang="en-ID" sz="1400" dirty="0" err="1"/>
              <a:t>Pendaftaran</a:t>
            </a:r>
            <a:endParaRPr lang="en-ID" sz="1400" dirty="0"/>
          </a:p>
          <a:p>
            <a:r>
              <a:rPr lang="en-ID" sz="1400" dirty="0" err="1"/>
              <a:t>Diklat</a:t>
            </a:r>
            <a:r>
              <a:rPr lang="en-ID" sz="1400" dirty="0"/>
              <a:t> </a:t>
            </a:r>
            <a:r>
              <a:rPr lang="en-ID" sz="1400" dirty="0" err="1"/>
              <a:t>Barang</a:t>
            </a:r>
            <a:endParaRPr lang="en-ID" sz="1400" dirty="0"/>
          </a:p>
          <a:p>
            <a:r>
              <a:rPr lang="en-ID" sz="1400" dirty="0"/>
              <a:t>Dan </a:t>
            </a:r>
            <a:r>
              <a:rPr lang="en-ID" sz="1400" dirty="0" err="1"/>
              <a:t>Jasa</a:t>
            </a:r>
            <a:endParaRPr lang="en-ID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8DCB965-368E-4A36-942E-D59F34BB9058}"/>
              </a:ext>
            </a:extLst>
          </p:cNvPr>
          <p:cNvSpPr txBox="1"/>
          <p:nvPr/>
        </p:nvSpPr>
        <p:spPr>
          <a:xfrm>
            <a:off x="8494440" y="563822"/>
            <a:ext cx="1777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ASABRI</a:t>
            </a:r>
          </a:p>
          <a:p>
            <a:r>
              <a:rPr lang="en-ID" sz="1400" dirty="0" err="1"/>
              <a:t>Percepatan</a:t>
            </a:r>
            <a:r>
              <a:rPr lang="en-ID" sz="1400" dirty="0"/>
              <a:t>  </a:t>
            </a:r>
            <a:r>
              <a:rPr lang="en-ID" sz="1400" dirty="0" err="1"/>
              <a:t>Informasi</a:t>
            </a:r>
            <a:r>
              <a:rPr lang="en-ID" sz="1400" dirty="0"/>
              <a:t> </a:t>
            </a:r>
            <a:r>
              <a:rPr lang="en-ID" sz="1400" dirty="0" err="1"/>
              <a:t>Pensiunan</a:t>
            </a:r>
            <a:r>
              <a:rPr lang="en-ID" sz="1400" dirty="0"/>
              <a:t> TNI/</a:t>
            </a:r>
            <a:r>
              <a:rPr lang="en-ID" sz="1400" dirty="0" err="1"/>
              <a:t>Polri</a:t>
            </a:r>
            <a:endParaRPr lang="en-ID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1443C3-C9E1-4B50-B392-AC11F7A670C6}"/>
              </a:ext>
            </a:extLst>
          </p:cNvPr>
          <p:cNvSpPr txBox="1"/>
          <p:nvPr/>
        </p:nvSpPr>
        <p:spPr>
          <a:xfrm>
            <a:off x="10390572" y="1981543"/>
            <a:ext cx="15728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/>
              <a:t>DUKCAPIL</a:t>
            </a:r>
          </a:p>
          <a:p>
            <a:r>
              <a:rPr lang="en-ID" sz="1400" dirty="0" err="1"/>
              <a:t>Informasi</a:t>
            </a:r>
            <a:r>
              <a:rPr lang="en-ID" sz="1400" dirty="0"/>
              <a:t> Data</a:t>
            </a:r>
          </a:p>
          <a:p>
            <a:r>
              <a:rPr lang="en-ID" sz="1400" dirty="0" err="1"/>
              <a:t>Kependudukan</a:t>
            </a:r>
            <a:endParaRPr lang="en-ID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0F061CB-BA8D-4202-89EA-331D4D14B4EC}"/>
              </a:ext>
            </a:extLst>
          </p:cNvPr>
          <p:cNvSpPr txBox="1"/>
          <p:nvPr/>
        </p:nvSpPr>
        <p:spPr>
          <a:xfrm>
            <a:off x="6282120" y="391737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9A6E23B-380E-4EB0-BB34-B98595DE08FD}"/>
              </a:ext>
            </a:extLst>
          </p:cNvPr>
          <p:cNvSpPr txBox="1"/>
          <p:nvPr/>
        </p:nvSpPr>
        <p:spPr>
          <a:xfrm>
            <a:off x="8137923" y="494443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6905C7-4E40-439D-9519-674F07D33858}"/>
              </a:ext>
            </a:extLst>
          </p:cNvPr>
          <p:cNvSpPr txBox="1"/>
          <p:nvPr/>
        </p:nvSpPr>
        <p:spPr>
          <a:xfrm>
            <a:off x="6432375" y="296796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6F71776-4945-494D-9C61-C12537DA5730}"/>
              </a:ext>
            </a:extLst>
          </p:cNvPr>
          <p:cNvSpPr txBox="1"/>
          <p:nvPr/>
        </p:nvSpPr>
        <p:spPr>
          <a:xfrm>
            <a:off x="8644459" y="398737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4D79168-C07B-4B72-A144-99DBAF39C5E4}"/>
              </a:ext>
            </a:extLst>
          </p:cNvPr>
          <p:cNvSpPr txBox="1"/>
          <p:nvPr/>
        </p:nvSpPr>
        <p:spPr>
          <a:xfrm>
            <a:off x="7429266" y="2489897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C57AE55-9973-4FE8-A1E9-8661C4B0F0BD}"/>
              </a:ext>
            </a:extLst>
          </p:cNvPr>
          <p:cNvSpPr txBox="1"/>
          <p:nvPr/>
        </p:nvSpPr>
        <p:spPr>
          <a:xfrm>
            <a:off x="8399241" y="296796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G2G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77681" y="689638"/>
            <a:ext cx="45719" cy="612106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ounded Rectangle 19"/>
          <p:cNvSpPr/>
          <p:nvPr/>
        </p:nvSpPr>
        <p:spPr>
          <a:xfrm>
            <a:off x="297450" y="2489897"/>
            <a:ext cx="2986036" cy="321694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1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F7F0DCA1-BD3F-44B5-BC79-346E9DA61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0" y="2704120"/>
            <a:ext cx="1186176" cy="756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2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42664F75-9FAA-411C-A8C2-12EF704A6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994" y="2704120"/>
            <a:ext cx="1193337" cy="7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4" name="TextBox 23"/>
          <p:cNvSpPr txBox="1"/>
          <p:nvPr/>
        </p:nvSpPr>
        <p:spPr>
          <a:xfrm>
            <a:off x="642207" y="1503136"/>
            <a:ext cx="2347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b="1" dirty="0" smtClean="0"/>
              <a:t>DASHBOARD SI-ASN</a:t>
            </a:r>
            <a:endParaRPr lang="id-ID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0173" y="3600603"/>
            <a:ext cx="2911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id-ID" sz="2400" dirty="0"/>
              <a:t>Presiden dan Wakil Presiden RI</a:t>
            </a:r>
          </a:p>
          <a:p>
            <a:pPr marL="342900" indent="-342900">
              <a:buFontTx/>
              <a:buAutoNum type="arabicPeriod"/>
            </a:pPr>
            <a:r>
              <a:rPr lang="id-ID" sz="2400" dirty="0"/>
              <a:t>Menteri dan Pimpinan PANRB</a:t>
            </a:r>
          </a:p>
          <a:p>
            <a:pPr marL="342900" indent="-342900">
              <a:buAutoNum type="arabicPeriod"/>
            </a:pPr>
            <a:r>
              <a:rPr lang="id-ID" sz="2400" dirty="0" smtClean="0"/>
              <a:t>KASN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5394" y="663266"/>
            <a:ext cx="3466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800" b="1" dirty="0" smtClean="0"/>
              <a:t>LAYANAN DATA</a:t>
            </a:r>
            <a:endParaRPr lang="id-ID" sz="2800" b="1" dirty="0"/>
          </a:p>
        </p:txBody>
      </p:sp>
    </p:spTree>
    <p:extLst>
      <p:ext uri="{BB962C8B-B14F-4D97-AF65-F5344CB8AC3E}">
        <p14:creationId xmlns:p14="http://schemas.microsoft.com/office/powerpoint/2010/main" val="179650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dirty="0" smtClean="0">
                <a:solidFill>
                  <a:schemeClr val="bg2">
                    <a:lumMod val="25000"/>
                  </a:schemeClr>
                </a:solidFill>
              </a:rPr>
              <a:t>Tambahan Aplikasi</a:t>
            </a:r>
            <a:endParaRPr lang="id-ID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050BD7-60DD-4C88-9298-A376536815B8}"/>
              </a:ext>
            </a:extLst>
          </p:cNvPr>
          <p:cNvSpPr/>
          <p:nvPr/>
        </p:nvSpPr>
        <p:spPr>
          <a:xfrm>
            <a:off x="2213469" y="1356947"/>
            <a:ext cx="8545519" cy="70788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Aplikasi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evaluasi</a:t>
            </a:r>
            <a:r>
              <a:rPr lang="en-US" sz="2000" b="1" dirty="0">
                <a:solidFill>
                  <a:schemeClr val="bg1"/>
                </a:solidFill>
              </a:rPr>
              <a:t> dan dashboard </a:t>
            </a:r>
            <a:r>
              <a:rPr lang="en-US" sz="2000" b="1" dirty="0" err="1">
                <a:solidFill>
                  <a:schemeClr val="bg1"/>
                </a:solidFill>
              </a:rPr>
              <a:t>kesiapan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integrasi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pengajuan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evaluasi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verifikasi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kesiapan</a:t>
            </a:r>
            <a:r>
              <a:rPr lang="en-US" sz="2000" dirty="0">
                <a:solidFill>
                  <a:schemeClr val="bg1"/>
                </a:solidFill>
              </a:rPr>
              <a:t>, dashboard, </a:t>
            </a:r>
            <a:r>
              <a:rPr lang="en-US" sz="2000" dirty="0" err="1">
                <a:solidFill>
                  <a:schemeClr val="bg1"/>
                </a:solidFill>
              </a:rPr>
              <a:t>penilaian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rekomendasi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64FAED-A589-4A26-91D1-BF08A36A123A}"/>
              </a:ext>
            </a:extLst>
          </p:cNvPr>
          <p:cNvSpPr/>
          <p:nvPr/>
        </p:nvSpPr>
        <p:spPr>
          <a:xfrm>
            <a:off x="2205110" y="2430319"/>
            <a:ext cx="8553877" cy="707886"/>
          </a:xfrm>
          <a:prstGeom prst="rect">
            <a:avLst/>
          </a:prstGeom>
          <a:solidFill>
            <a:srgbClr val="009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D" sz="2000" b="1" dirty="0" err="1">
                <a:solidFill>
                  <a:schemeClr val="bg1"/>
                </a:solidFill>
              </a:rPr>
              <a:t>MySAPK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</a:p>
          <a:p>
            <a:r>
              <a:rPr lang="en-ID" sz="2000" dirty="0">
                <a:solidFill>
                  <a:schemeClr val="bg1"/>
                </a:solidFill>
              </a:rPr>
              <a:t>update data </a:t>
            </a:r>
            <a:r>
              <a:rPr lang="en-ID" sz="2000" dirty="0" err="1">
                <a:solidFill>
                  <a:schemeClr val="bg1"/>
                </a:solidFill>
              </a:rPr>
              <a:t>mandiri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distribusi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notifikasi</a:t>
            </a:r>
            <a:r>
              <a:rPr lang="en-ID" sz="2000" dirty="0">
                <a:solidFill>
                  <a:schemeClr val="bg1"/>
                </a:solidFill>
              </a:rPr>
              <a:t>, multi platform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81C404A-AC14-495D-ADC2-7565F7A53954}"/>
              </a:ext>
            </a:extLst>
          </p:cNvPr>
          <p:cNvSpPr/>
          <p:nvPr/>
        </p:nvSpPr>
        <p:spPr>
          <a:xfrm>
            <a:off x="2205110" y="3541786"/>
            <a:ext cx="8553877" cy="769441"/>
          </a:xfrm>
          <a:prstGeom prst="rect">
            <a:avLst/>
          </a:prstGeom>
          <a:solidFill>
            <a:srgbClr val="00A48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SAPK-New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endParaRPr lang="en-ID" sz="2400" dirty="0">
              <a:solidFill>
                <a:schemeClr val="bg1"/>
              </a:solidFill>
            </a:endParaRPr>
          </a:p>
          <a:p>
            <a:r>
              <a:rPr lang="en-ID" sz="2400" dirty="0" err="1">
                <a:solidFill>
                  <a:schemeClr val="bg1"/>
                </a:solidFill>
              </a:rPr>
              <a:t>verifikasi</a:t>
            </a:r>
            <a:r>
              <a:rPr lang="en-ID" sz="2400" dirty="0">
                <a:solidFill>
                  <a:schemeClr val="bg1"/>
                </a:solidFill>
              </a:rPr>
              <a:t> update data </a:t>
            </a:r>
            <a:r>
              <a:rPr lang="en-ID" sz="2400" dirty="0" err="1">
                <a:solidFill>
                  <a:schemeClr val="bg1"/>
                </a:solidFill>
              </a:rPr>
              <a:t>mandiri</a:t>
            </a:r>
            <a:r>
              <a:rPr lang="en-ID" sz="2400" dirty="0">
                <a:solidFill>
                  <a:schemeClr val="bg1"/>
                </a:solidFill>
              </a:rPr>
              <a:t>, </a:t>
            </a:r>
            <a:r>
              <a:rPr lang="en-ID" sz="2400" dirty="0" err="1">
                <a:solidFill>
                  <a:schemeClr val="bg1"/>
                </a:solidFill>
              </a:rPr>
              <a:t>manajemen</a:t>
            </a:r>
            <a:r>
              <a:rPr lang="en-ID" sz="2400" dirty="0">
                <a:solidFill>
                  <a:schemeClr val="bg1"/>
                </a:solidFill>
              </a:rPr>
              <a:t> </a:t>
            </a:r>
            <a:r>
              <a:rPr lang="en-ID" sz="2400" dirty="0" err="1">
                <a:solidFill>
                  <a:schemeClr val="bg1"/>
                </a:solidFill>
              </a:rPr>
              <a:t>kepegawaian</a:t>
            </a:r>
            <a:endParaRPr lang="en-ID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D406F90-5252-424E-97E4-5542E0B47637}"/>
              </a:ext>
            </a:extLst>
          </p:cNvPr>
          <p:cNvSpPr/>
          <p:nvPr/>
        </p:nvSpPr>
        <p:spPr>
          <a:xfrm>
            <a:off x="2217883" y="4607739"/>
            <a:ext cx="8541104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</a:rPr>
              <a:t>SSCASN-Mobile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</a:p>
          <a:p>
            <a:r>
              <a:rPr lang="en-ID" sz="2000" dirty="0" err="1">
                <a:solidFill>
                  <a:schemeClr val="bg1"/>
                </a:solidFill>
              </a:rPr>
              <a:t>Integrasi</a:t>
            </a:r>
            <a:r>
              <a:rPr lang="en-ID" sz="2000" dirty="0">
                <a:solidFill>
                  <a:schemeClr val="bg1"/>
                </a:solidFill>
              </a:rPr>
              <a:t> data </a:t>
            </a:r>
            <a:r>
              <a:rPr lang="en-ID" sz="2000" dirty="0" err="1">
                <a:solidFill>
                  <a:schemeClr val="bg1"/>
                </a:solidFill>
              </a:rPr>
              <a:t>rekrutmen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pengisian</a:t>
            </a:r>
            <a:r>
              <a:rPr lang="en-ID" sz="2000" dirty="0">
                <a:solidFill>
                  <a:schemeClr val="bg1"/>
                </a:solidFill>
              </a:rPr>
              <a:t> DRH </a:t>
            </a:r>
            <a:r>
              <a:rPr lang="en-ID" sz="2000" dirty="0" err="1">
                <a:solidFill>
                  <a:schemeClr val="bg1"/>
                </a:solidFill>
              </a:rPr>
              <a:t>mandiri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93888E5-F7CB-4E94-B167-C6B970C0A888}"/>
              </a:ext>
            </a:extLst>
          </p:cNvPr>
          <p:cNvSpPr/>
          <p:nvPr/>
        </p:nvSpPr>
        <p:spPr>
          <a:xfrm>
            <a:off x="2227072" y="5680239"/>
            <a:ext cx="865146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D" sz="2000" b="1" dirty="0" err="1">
                <a:solidFill>
                  <a:schemeClr val="bg1"/>
                </a:solidFill>
              </a:rPr>
              <a:t>Aplikasi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  <a:r>
              <a:rPr lang="en-ID" sz="2000" b="1" dirty="0" err="1">
                <a:solidFill>
                  <a:schemeClr val="bg1"/>
                </a:solidFill>
              </a:rPr>
              <a:t>Sinkro-Tabref</a:t>
            </a:r>
            <a:r>
              <a:rPr lang="en-ID" sz="2000" b="1" dirty="0">
                <a:solidFill>
                  <a:schemeClr val="bg1"/>
                </a:solidFill>
              </a:rPr>
              <a:t> </a:t>
            </a:r>
          </a:p>
          <a:p>
            <a:r>
              <a:rPr lang="en-ID" sz="2000" dirty="0" err="1">
                <a:solidFill>
                  <a:schemeClr val="bg1"/>
                </a:solidFill>
              </a:rPr>
              <a:t>pemadanan</a:t>
            </a:r>
            <a:r>
              <a:rPr lang="en-ID" sz="2000" dirty="0">
                <a:solidFill>
                  <a:schemeClr val="bg1"/>
                </a:solidFill>
              </a:rPr>
              <a:t> table </a:t>
            </a:r>
            <a:r>
              <a:rPr lang="en-ID" sz="2000" dirty="0" err="1">
                <a:solidFill>
                  <a:schemeClr val="bg1"/>
                </a:solidFill>
              </a:rPr>
              <a:t>referensi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otomatis</a:t>
            </a:r>
            <a:r>
              <a:rPr lang="en-ID" sz="2000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</a:rPr>
              <a:t>unduh</a:t>
            </a:r>
            <a:r>
              <a:rPr lang="en-ID" sz="2000" dirty="0">
                <a:solidFill>
                  <a:schemeClr val="bg1"/>
                </a:solidFill>
              </a:rPr>
              <a:t> dan </a:t>
            </a:r>
            <a:r>
              <a:rPr lang="en-ID" sz="2000" dirty="0" err="1">
                <a:solidFill>
                  <a:schemeClr val="bg1"/>
                </a:solidFill>
              </a:rPr>
              <a:t>pengajuan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tabref</a:t>
            </a:r>
            <a:endParaRPr lang="en-ID" sz="2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EB7D2B7-48F6-4FCE-B1F8-39A9EA67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2505" l="80056" r="99627"/>
                    </a14:imgEffect>
                  </a14:imgLayer>
                </a14:imgProps>
              </a:ext>
            </a:extLst>
          </a:blip>
          <a:srcRect l="79735" t="-998" r="-463" b="77659"/>
          <a:stretch/>
        </p:blipFill>
        <p:spPr>
          <a:xfrm>
            <a:off x="1432615" y="1356949"/>
            <a:ext cx="700986" cy="722324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500750" y="147867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EB7D2B7-48F6-4FCE-B1F8-39A9EA67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2505" l="80056" r="99627"/>
                    </a14:imgEffect>
                  </a14:imgLayer>
                </a14:imgProps>
              </a:ext>
            </a:extLst>
          </a:blip>
          <a:srcRect l="79735" t="-998" r="-463" b="77659"/>
          <a:stretch/>
        </p:blipFill>
        <p:spPr>
          <a:xfrm>
            <a:off x="1432615" y="2430319"/>
            <a:ext cx="686975" cy="707886"/>
          </a:xfrm>
          <a:prstGeom prst="rect">
            <a:avLst/>
          </a:prstGeom>
          <a:solidFill>
            <a:srgbClr val="009A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484433" y="253543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EB7D2B7-48F6-4FCE-B1F8-39A9EA67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2505" l="80056" r="99627"/>
                    </a14:imgEffect>
                  </a14:imgLayer>
                </a14:imgProps>
              </a:ext>
            </a:extLst>
          </a:blip>
          <a:srcRect l="79735" t="-998" r="-463" b="77659"/>
          <a:stretch/>
        </p:blipFill>
        <p:spPr>
          <a:xfrm>
            <a:off x="1378103" y="3541785"/>
            <a:ext cx="767272" cy="790629"/>
          </a:xfrm>
          <a:prstGeom prst="rect">
            <a:avLst/>
          </a:prstGeom>
          <a:solidFill>
            <a:srgbClr val="00A48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1484433" y="3687373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EB7D2B7-48F6-4FCE-B1F8-39A9EA67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2505" l="80056" r="99627"/>
                    </a14:imgEffect>
                  </a14:imgLayer>
                </a14:imgProps>
              </a:ext>
            </a:extLst>
          </a:blip>
          <a:srcRect l="79735" t="-998" r="-463" b="77659"/>
          <a:stretch/>
        </p:blipFill>
        <p:spPr>
          <a:xfrm>
            <a:off x="1432615" y="4607356"/>
            <a:ext cx="725532" cy="747617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511383" y="4746301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EB7D2B7-48F6-4FCE-B1F8-39A9EA67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2505" l="80056" r="99627"/>
                    </a14:imgEffect>
                  </a14:imgLayer>
                </a14:imgProps>
              </a:ext>
            </a:extLst>
          </a:blip>
          <a:srcRect l="79735" t="-998" r="-463" b="77659"/>
          <a:stretch/>
        </p:blipFill>
        <p:spPr>
          <a:xfrm>
            <a:off x="1493905" y="5694196"/>
            <a:ext cx="673431" cy="693930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1545236" y="5798579"/>
            <a:ext cx="550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b="1" dirty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92942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165" y="2002352"/>
            <a:ext cx="4256689" cy="28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7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Kerangka Perpres 95/2018</a:t>
            </a:r>
            <a:endParaRPr lang="id-ID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160BC4C-19AB-4982-AB0B-7B2D9C39F41D}"/>
              </a:ext>
            </a:extLst>
          </p:cNvPr>
          <p:cNvGrpSpPr/>
          <p:nvPr/>
        </p:nvGrpSpPr>
        <p:grpSpPr>
          <a:xfrm>
            <a:off x="202809" y="1555104"/>
            <a:ext cx="11822350" cy="4802972"/>
            <a:chOff x="152400" y="2047208"/>
            <a:chExt cx="11822350" cy="4802972"/>
          </a:xfrm>
        </p:grpSpPr>
        <p:sp>
          <p:nvSpPr>
            <p:cNvPr id="5" name="object 20">
              <a:extLst>
                <a:ext uri="{FF2B5EF4-FFF2-40B4-BE49-F238E27FC236}">
                  <a16:creationId xmlns="" xmlns:a16="http://schemas.microsoft.com/office/drawing/2014/main" id="{89DAFBF5-000D-4DD8-96B2-6FB8FBE056FE}"/>
                </a:ext>
              </a:extLst>
            </p:cNvPr>
            <p:cNvSpPr txBox="1"/>
            <p:nvPr/>
          </p:nvSpPr>
          <p:spPr>
            <a:xfrm>
              <a:off x="2410866" y="2047208"/>
              <a:ext cx="6959208" cy="4801246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ts val="550"/>
                </a:lnSpc>
                <a:spcBef>
                  <a:spcPts val="40"/>
                </a:spcBef>
              </a:pPr>
              <a:endParaRPr sz="550" dirty="0"/>
            </a:p>
            <a:p>
              <a:pPr>
                <a:lnSpc>
                  <a:spcPct val="96761"/>
                </a:lnSpc>
                <a:spcBef>
                  <a:spcPts val="6000"/>
                </a:spcBef>
              </a:pPr>
              <a:r>
                <a:rPr sz="1800" spc="0" dirty="0">
                  <a:latin typeface="Trebuchet MS"/>
                  <a:cs typeface="Trebuchet MS"/>
                </a:rPr>
                <a:t>anya</a:t>
              </a:r>
              <a:endParaRPr sz="1800" dirty="0">
                <a:latin typeface="Trebuchet MS"/>
                <a:cs typeface="Trebuchet MS"/>
              </a:endParaRPr>
            </a:p>
            <a:p>
              <a:pPr marL="134051">
                <a:lnSpc>
                  <a:spcPct val="96761"/>
                </a:lnSpc>
                <a:spcBef>
                  <a:spcPts val="10"/>
                </a:spcBef>
              </a:pPr>
              <a:r>
                <a:rPr sz="1800" spc="0" dirty="0">
                  <a:latin typeface="Trebuchet MS"/>
                  <a:cs typeface="Trebuchet MS"/>
                </a:rPr>
                <a:t>n, dan</a:t>
              </a:r>
              <a:endParaRPr sz="1800" dirty="0">
                <a:latin typeface="Trebuchet MS"/>
                <a:cs typeface="Trebuchet MS"/>
              </a:endParaRPr>
            </a:p>
            <a:p>
              <a:pPr marL="72196" marR="5689889" indent="83256">
                <a:lnSpc>
                  <a:spcPct val="97244"/>
                </a:lnSpc>
                <a:spcBef>
                  <a:spcPts val="13409"/>
                </a:spcBef>
              </a:pP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6" name="object 19">
              <a:extLst>
                <a:ext uri="{FF2B5EF4-FFF2-40B4-BE49-F238E27FC236}">
                  <a16:creationId xmlns="" xmlns:a16="http://schemas.microsoft.com/office/drawing/2014/main" id="{B527CC6D-43BE-4373-9A1B-6EB6F197A048}"/>
                </a:ext>
              </a:extLst>
            </p:cNvPr>
            <p:cNvSpPr/>
            <p:nvPr/>
          </p:nvSpPr>
          <p:spPr>
            <a:xfrm>
              <a:off x="2489237" y="2048934"/>
              <a:ext cx="6802466" cy="48012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dirty="0"/>
            </a:p>
          </p:txBody>
        </p:sp>
        <p:sp>
          <p:nvSpPr>
            <p:cNvPr id="7" name="object 8">
              <a:extLst>
                <a:ext uri="{FF2B5EF4-FFF2-40B4-BE49-F238E27FC236}">
                  <a16:creationId xmlns="" xmlns:a16="http://schemas.microsoft.com/office/drawing/2014/main" id="{BC315CC0-161D-4B13-9682-B606B8999DD2}"/>
                </a:ext>
              </a:extLst>
            </p:cNvPr>
            <p:cNvSpPr txBox="1"/>
            <p:nvPr/>
          </p:nvSpPr>
          <p:spPr>
            <a:xfrm>
              <a:off x="152400" y="2367839"/>
              <a:ext cx="2432330" cy="18542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 marR="27115">
                <a:lnSpc>
                  <a:spcPts val="1955"/>
                </a:lnSpc>
                <a:spcBef>
                  <a:spcPts val="97"/>
                </a:spcBef>
              </a:pPr>
              <a:r>
                <a:rPr sz="1800" b="1" spc="-200" dirty="0">
                  <a:solidFill>
                    <a:srgbClr val="FF0000"/>
                  </a:solidFill>
                  <a:latin typeface="Trebuchet MS"/>
                  <a:cs typeface="Trebuchet MS"/>
                </a:rPr>
                <a:t>T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ata Kelola SPBE</a:t>
              </a:r>
              <a:endParaRPr sz="1800" dirty="0">
                <a:latin typeface="Trebuchet MS"/>
                <a:cs typeface="Trebuchet MS"/>
              </a:endParaRPr>
            </a:p>
            <a:p>
              <a:pPr marL="12700">
                <a:lnSpc>
                  <a:spcPct val="97244"/>
                </a:lnSpc>
              </a:pPr>
              <a:r>
                <a:rPr sz="1800" spc="-54" dirty="0">
                  <a:latin typeface="Trebuchet MS"/>
                  <a:cs typeface="Trebuchet MS"/>
                </a:rPr>
                <a:t>K</a:t>
              </a:r>
              <a:r>
                <a:rPr sz="1800" spc="0" dirty="0">
                  <a:latin typeface="Trebuchet MS"/>
                  <a:cs typeface="Trebuchet MS"/>
                </a:rPr>
                <a:t>erangka kerja yang memastikan terlaksan pengaturan, pengaraha pengendalian dalam penerapan SPBE secara terpadu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="" xmlns:a16="http://schemas.microsoft.com/office/drawing/2014/main" id="{5BC67EAC-08E5-4753-8C1F-DC2FB9008119}"/>
                </a:ext>
              </a:extLst>
            </p:cNvPr>
            <p:cNvSpPr txBox="1"/>
            <p:nvPr/>
          </p:nvSpPr>
          <p:spPr>
            <a:xfrm>
              <a:off x="8610600" y="2367839"/>
              <a:ext cx="3364150" cy="10541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 marR="34290">
                <a:lnSpc>
                  <a:spcPts val="1955"/>
                </a:lnSpc>
                <a:spcBef>
                  <a:spcPts val="97"/>
                </a:spcBef>
              </a:pPr>
              <a:r>
                <a:rPr sz="1800" b="1" spc="-84" dirty="0">
                  <a:solidFill>
                    <a:srgbClr val="FF0000"/>
                  </a:solidFill>
                  <a:latin typeface="Trebuchet MS"/>
                  <a:cs typeface="Trebuchet MS"/>
                </a:rPr>
                <a:t>P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enyelengga</a:t>
              </a:r>
              <a:r>
                <a:rPr sz="1800" b="1" spc="-54" dirty="0">
                  <a:solidFill>
                    <a:srgbClr val="FF0000"/>
                  </a:solidFill>
                  <a:latin typeface="Trebuchet MS"/>
                  <a:cs typeface="Trebuchet MS"/>
                </a:rPr>
                <a:t>r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a SPBE</a:t>
              </a:r>
              <a:endParaRPr sz="1800" dirty="0">
                <a:latin typeface="Trebuchet MS"/>
                <a:cs typeface="Trebuchet MS"/>
              </a:endParaRPr>
            </a:p>
            <a:p>
              <a:pPr marL="12700" marR="34290">
                <a:lnSpc>
                  <a:spcPct val="96761"/>
                </a:lnSpc>
              </a:pPr>
              <a:r>
                <a:rPr sz="1800" spc="0" dirty="0">
                  <a:latin typeface="Arial"/>
                  <a:cs typeface="Arial"/>
                </a:rPr>
                <a:t>•  </a:t>
              </a:r>
              <a:r>
                <a:rPr sz="1800" spc="75" dirty="0">
                  <a:latin typeface="Arial"/>
                  <a:cs typeface="Arial"/>
                </a:rPr>
                <a:t> </a:t>
              </a:r>
              <a:r>
                <a:rPr sz="1800" spc="-75" dirty="0">
                  <a:latin typeface="Trebuchet MS"/>
                  <a:cs typeface="Trebuchet MS"/>
                </a:rPr>
                <a:t>T</a:t>
              </a:r>
              <a:r>
                <a:rPr sz="1800" spc="0" dirty="0">
                  <a:latin typeface="Trebuchet MS"/>
                  <a:cs typeface="Trebuchet MS"/>
                </a:rPr>
                <a:t>im </a:t>
              </a:r>
              <a:r>
                <a:rPr sz="1800" spc="-54" dirty="0">
                  <a:latin typeface="Trebuchet MS"/>
                  <a:cs typeface="Trebuchet MS"/>
                </a:rPr>
                <a:t>K</a:t>
              </a:r>
              <a:r>
                <a:rPr sz="1800" spc="0" dirty="0">
                  <a:latin typeface="Trebuchet MS"/>
                  <a:cs typeface="Trebuchet MS"/>
                </a:rPr>
                <a:t>oordinasi SPBE Nasional</a:t>
              </a:r>
              <a:endParaRPr sz="1800" dirty="0">
                <a:latin typeface="Trebuchet MS"/>
                <a:cs typeface="Trebuchet MS"/>
              </a:endParaRPr>
            </a:p>
            <a:p>
              <a:pPr marL="12700" marR="34290">
                <a:lnSpc>
                  <a:spcPct val="96761"/>
                </a:lnSpc>
                <a:spcBef>
                  <a:spcPts val="10"/>
                </a:spcBef>
              </a:pPr>
              <a:r>
                <a:rPr sz="1800" spc="0" dirty="0">
                  <a:latin typeface="Arial"/>
                  <a:cs typeface="Arial"/>
                </a:rPr>
                <a:t>•  </a:t>
              </a:r>
              <a:r>
                <a:rPr sz="1800" spc="75" dirty="0">
                  <a:latin typeface="Arial"/>
                  <a:cs typeface="Arial"/>
                </a:rPr>
                <a:t> </a:t>
              </a:r>
              <a:r>
                <a:rPr sz="1800" spc="-84" dirty="0">
                  <a:latin typeface="Trebuchet MS"/>
                  <a:cs typeface="Trebuchet MS"/>
                </a:rPr>
                <a:t>P</a:t>
              </a:r>
              <a:r>
                <a:rPr sz="1800" spc="0" dirty="0">
                  <a:latin typeface="Trebuchet MS"/>
                  <a:cs typeface="Trebuchet MS"/>
                </a:rPr>
                <a:t>elaksana SPBE di Instansi</a:t>
              </a:r>
              <a:endParaRPr sz="1800" dirty="0">
                <a:latin typeface="Trebuchet MS"/>
                <a:cs typeface="Trebuchet MS"/>
              </a:endParaRPr>
            </a:p>
            <a:p>
              <a:pPr marL="292100">
                <a:lnSpc>
                  <a:spcPct val="96761"/>
                </a:lnSpc>
                <a:spcBef>
                  <a:spcPts val="10"/>
                </a:spcBef>
              </a:pPr>
              <a:r>
                <a:rPr sz="1800" spc="0" dirty="0">
                  <a:latin typeface="Trebuchet MS"/>
                  <a:cs typeface="Trebuchet MS"/>
                </a:rPr>
                <a:t>Pusat dan </a:t>
              </a:r>
              <a:r>
                <a:rPr sz="1800" spc="-84" dirty="0">
                  <a:latin typeface="Trebuchet MS"/>
                  <a:cs typeface="Trebuchet MS"/>
                </a:rPr>
                <a:t>P</a:t>
              </a:r>
              <a:r>
                <a:rPr sz="1800" spc="0" dirty="0">
                  <a:latin typeface="Trebuchet MS"/>
                  <a:cs typeface="Trebuchet MS"/>
                </a:rPr>
                <a:t>emerintah Daerah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="" xmlns:a16="http://schemas.microsoft.com/office/drawing/2014/main" id="{45C9EB9A-F9FB-4875-86F1-9236B604C86D}"/>
                </a:ext>
              </a:extLst>
            </p:cNvPr>
            <p:cNvSpPr txBox="1"/>
            <p:nvPr/>
          </p:nvSpPr>
          <p:spPr>
            <a:xfrm>
              <a:off x="8610600" y="3968039"/>
              <a:ext cx="3041513" cy="7874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>
                <a:lnSpc>
                  <a:spcPts val="1955"/>
                </a:lnSpc>
                <a:spcBef>
                  <a:spcPts val="97"/>
                </a:spcBef>
              </a:pPr>
              <a:r>
                <a:rPr sz="1800" b="1" spc="-84" dirty="0">
                  <a:solidFill>
                    <a:srgbClr val="FF0000"/>
                  </a:solidFill>
                  <a:latin typeface="Trebuchet MS"/>
                  <a:cs typeface="Trebuchet MS"/>
                </a:rPr>
                <a:t>P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ercepatan </a:t>
              </a:r>
              <a:r>
                <a:rPr sz="1800" b="1" spc="-84" dirty="0">
                  <a:solidFill>
                    <a:srgbClr val="FF0000"/>
                  </a:solidFill>
                  <a:latin typeface="Trebuchet MS"/>
                  <a:cs typeface="Trebuchet MS"/>
                </a:rPr>
                <a:t>P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ene</a:t>
              </a:r>
              <a:r>
                <a:rPr sz="1800" b="1" spc="-54" dirty="0">
                  <a:solidFill>
                    <a:srgbClr val="FF0000"/>
                  </a:solidFill>
                  <a:latin typeface="Trebuchet MS"/>
                  <a:cs typeface="Trebuchet MS"/>
                </a:rPr>
                <a:t>r</a:t>
              </a:r>
              <a:r>
                <a:rPr sz="1800" b="1" spc="0" dirty="0">
                  <a:solidFill>
                    <a:srgbClr val="FF0000"/>
                  </a:solidFill>
                  <a:latin typeface="Trebuchet MS"/>
                  <a:cs typeface="Trebuchet MS"/>
                </a:rPr>
                <a:t>apan SPBE</a:t>
              </a:r>
              <a:endParaRPr sz="1800" dirty="0">
                <a:latin typeface="Trebuchet MS"/>
                <a:cs typeface="Trebuchet MS"/>
              </a:endParaRPr>
            </a:p>
            <a:p>
              <a:pPr marL="12700" marR="508859">
                <a:lnSpc>
                  <a:spcPct val="97244"/>
                </a:lnSpc>
              </a:pPr>
              <a:r>
                <a:rPr sz="1800" spc="0" dirty="0">
                  <a:latin typeface="Trebuchet MS"/>
                  <a:cs typeface="Trebuchet MS"/>
                </a:rPr>
                <a:t>Implementasi SPBE yang terintegrasi meliputi: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="" xmlns:a16="http://schemas.microsoft.com/office/drawing/2014/main" id="{BF6A7D00-C6DA-46C9-99C1-BEC76E8E3172}"/>
                </a:ext>
              </a:extLst>
            </p:cNvPr>
            <p:cNvSpPr txBox="1"/>
            <p:nvPr/>
          </p:nvSpPr>
          <p:spPr>
            <a:xfrm>
              <a:off x="8610600" y="4767762"/>
              <a:ext cx="139722" cy="2540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>
                <a:lnSpc>
                  <a:spcPts val="1939"/>
                </a:lnSpc>
                <a:spcBef>
                  <a:spcPts val="97"/>
                </a:spcBef>
              </a:pPr>
              <a:r>
                <a:rPr sz="1800" spc="0" dirty="0"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="" xmlns:a16="http://schemas.microsoft.com/office/drawing/2014/main" id="{19E5DF5F-1570-4EC6-85CB-AA73B70A9C91}"/>
                </a:ext>
              </a:extLst>
            </p:cNvPr>
            <p:cNvSpPr txBox="1"/>
            <p:nvPr/>
          </p:nvSpPr>
          <p:spPr>
            <a:xfrm>
              <a:off x="8890000" y="4768139"/>
              <a:ext cx="2861068" cy="18542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 marR="27115">
                <a:lnSpc>
                  <a:spcPts val="1955"/>
                </a:lnSpc>
                <a:spcBef>
                  <a:spcPts val="97"/>
                </a:spcBef>
              </a:pPr>
              <a:r>
                <a:rPr sz="1800" spc="0" dirty="0">
                  <a:latin typeface="Trebuchet MS"/>
                  <a:cs typeface="Trebuchet MS"/>
                </a:rPr>
                <a:t>Integrasi perencanaan,</a:t>
              </a:r>
              <a:endParaRPr sz="1800" dirty="0">
                <a:latin typeface="Trebuchet MS"/>
                <a:cs typeface="Trebuchet MS"/>
              </a:endParaRPr>
            </a:p>
            <a:p>
              <a:pPr marL="12700">
                <a:lnSpc>
                  <a:spcPct val="97244"/>
                </a:lnSpc>
              </a:pPr>
              <a:r>
                <a:rPr sz="1800" spc="0" dirty="0">
                  <a:latin typeface="Trebuchet MS"/>
                  <a:cs typeface="Trebuchet MS"/>
                </a:rPr>
                <a:t>penganggaran, pengadaan Integrasi data kepegawaian Integrasi kearsipan</a:t>
              </a:r>
              <a:endParaRPr sz="1800" dirty="0">
                <a:latin typeface="Trebuchet MS"/>
                <a:cs typeface="Trebuchet MS"/>
              </a:endParaRPr>
            </a:p>
            <a:p>
              <a:pPr marL="12700" marR="48895">
                <a:lnSpc>
                  <a:spcPct val="97244"/>
                </a:lnSpc>
              </a:pPr>
              <a:r>
                <a:rPr sz="1800" spc="0" dirty="0">
                  <a:latin typeface="Trebuchet MS"/>
                  <a:cs typeface="Trebuchet MS"/>
                </a:rPr>
                <a:t>Integrasi pengaduan publik </a:t>
              </a:r>
              <a:r>
                <a:rPr sz="1800" spc="-84" dirty="0">
                  <a:latin typeface="Trebuchet MS"/>
                  <a:cs typeface="Trebuchet MS"/>
                </a:rPr>
                <a:t>P</a:t>
              </a:r>
              <a:r>
                <a:rPr sz="1800" spc="0" dirty="0">
                  <a:latin typeface="Trebuchet MS"/>
                  <a:cs typeface="Trebuchet MS"/>
                </a:rPr>
                <a:t>embangunan Pusat Data Nasional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2" name="object 3">
              <a:extLst>
                <a:ext uri="{FF2B5EF4-FFF2-40B4-BE49-F238E27FC236}">
                  <a16:creationId xmlns="" xmlns:a16="http://schemas.microsoft.com/office/drawing/2014/main" id="{EC3DAE3D-EE17-4CA0-B100-CB1458F2B631}"/>
                </a:ext>
              </a:extLst>
            </p:cNvPr>
            <p:cNvSpPr txBox="1"/>
            <p:nvPr/>
          </p:nvSpPr>
          <p:spPr>
            <a:xfrm>
              <a:off x="203200" y="4869739"/>
              <a:ext cx="2402939" cy="1054099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 marR="542784" algn="just">
                <a:lnSpc>
                  <a:spcPts val="1955"/>
                </a:lnSpc>
                <a:spcBef>
                  <a:spcPts val="97"/>
                </a:spcBef>
              </a:pPr>
              <a:endParaRPr lang="id-ID" dirty="0">
                <a:latin typeface="Trebuchet MS"/>
                <a:cs typeface="Trebuchet MS"/>
              </a:endParaRPr>
            </a:p>
          </p:txBody>
        </p:sp>
        <p:sp>
          <p:nvSpPr>
            <p:cNvPr id="13" name="object 2">
              <a:extLst>
                <a:ext uri="{FF2B5EF4-FFF2-40B4-BE49-F238E27FC236}">
                  <a16:creationId xmlns="" xmlns:a16="http://schemas.microsoft.com/office/drawing/2014/main" id="{655EB297-2EE8-4BA3-9557-B0A30245BCAF}"/>
                </a:ext>
              </a:extLst>
            </p:cNvPr>
            <p:cNvSpPr txBox="1"/>
            <p:nvPr/>
          </p:nvSpPr>
          <p:spPr>
            <a:xfrm>
              <a:off x="8610600" y="5301162"/>
              <a:ext cx="139722" cy="10541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>
                <a:lnSpc>
                  <a:spcPts val="1939"/>
                </a:lnSpc>
                <a:spcBef>
                  <a:spcPts val="97"/>
                </a:spcBef>
              </a:pPr>
              <a:r>
                <a:rPr sz="1800" spc="0" dirty="0"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95825"/>
                </a:lnSpc>
              </a:pPr>
              <a:r>
                <a:rPr sz="1800" spc="0" dirty="0"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95825"/>
                </a:lnSpc>
                <a:spcBef>
                  <a:spcPts val="30"/>
                </a:spcBef>
              </a:pPr>
              <a:r>
                <a:rPr sz="1800" spc="0" dirty="0"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  <a:p>
              <a:pPr marL="12700">
                <a:lnSpc>
                  <a:spcPct val="95825"/>
                </a:lnSpc>
                <a:spcBef>
                  <a:spcPts val="30"/>
                </a:spcBef>
              </a:pPr>
              <a:r>
                <a:rPr sz="1800" spc="0" dirty="0">
                  <a:latin typeface="Arial"/>
                  <a:cs typeface="Arial"/>
                </a:rPr>
                <a:t>•</a:t>
              </a:r>
              <a:endParaRPr sz="1800">
                <a:latin typeface="Arial"/>
                <a:cs typeface="Arial"/>
              </a:endParaRPr>
            </a:p>
          </p:txBody>
        </p:sp>
      </p:grpSp>
      <p:sp>
        <p:nvSpPr>
          <p:cNvPr id="14" name="object 3">
            <a:extLst>
              <a:ext uri="{FF2B5EF4-FFF2-40B4-BE49-F238E27FC236}">
                <a16:creationId xmlns="" xmlns:a16="http://schemas.microsoft.com/office/drawing/2014/main" id="{802449D1-9A06-409D-BDFB-7175222F26FB}"/>
              </a:ext>
            </a:extLst>
          </p:cNvPr>
          <p:cNvSpPr txBox="1"/>
          <p:nvPr/>
        </p:nvSpPr>
        <p:spPr>
          <a:xfrm>
            <a:off x="217504" y="4529658"/>
            <a:ext cx="2402939" cy="10540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42784" algn="just">
              <a:lnSpc>
                <a:spcPts val="1955"/>
              </a:lnSpc>
              <a:spcBef>
                <a:spcPts val="97"/>
              </a:spcBef>
            </a:pPr>
            <a:r>
              <a:rPr sz="1800" b="1" spc="0" dirty="0">
                <a:solidFill>
                  <a:srgbClr val="FF0000"/>
                </a:solidFill>
                <a:latin typeface="Trebuchet MS"/>
                <a:cs typeface="Trebuchet MS"/>
              </a:rPr>
              <a:t>Manajemen SPBE</a:t>
            </a:r>
            <a:endParaRPr sz="1800" dirty="0">
              <a:latin typeface="Trebuchet MS"/>
              <a:cs typeface="Trebuchet MS"/>
            </a:endParaRPr>
          </a:p>
          <a:p>
            <a:pPr marL="12700" algn="just">
              <a:lnSpc>
                <a:spcPct val="97244"/>
              </a:lnSpc>
            </a:pPr>
            <a:r>
              <a:rPr sz="1800" spc="0" dirty="0">
                <a:latin typeface="Trebuchet MS"/>
                <a:cs typeface="Trebuchet MS"/>
              </a:rPr>
              <a:t>Melaksanakan pengelol unsur SPBE secara efisi efektif, dan berkesina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8450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Percepatan Perpres 95/2018</a:t>
            </a:r>
            <a:endParaRPr lang="id-ID" dirty="0"/>
          </a:p>
        </p:txBody>
      </p:sp>
      <p:sp>
        <p:nvSpPr>
          <p:cNvPr id="4" name="object 56">
            <a:extLst>
              <a:ext uri="{FF2B5EF4-FFF2-40B4-BE49-F238E27FC236}">
                <a16:creationId xmlns="" xmlns:a16="http://schemas.microsoft.com/office/drawing/2014/main" id="{66531AF3-049F-47C3-A1EE-807727B76383}"/>
              </a:ext>
            </a:extLst>
          </p:cNvPr>
          <p:cNvSpPr/>
          <p:nvPr/>
        </p:nvSpPr>
        <p:spPr>
          <a:xfrm>
            <a:off x="4491537" y="4489168"/>
            <a:ext cx="4544096" cy="1178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61">
            <a:extLst>
              <a:ext uri="{FF2B5EF4-FFF2-40B4-BE49-F238E27FC236}">
                <a16:creationId xmlns="" xmlns:a16="http://schemas.microsoft.com/office/drawing/2014/main" id="{059A3AFA-88D1-44AC-863A-12BECA35392F}"/>
              </a:ext>
            </a:extLst>
          </p:cNvPr>
          <p:cNvSpPr/>
          <p:nvPr/>
        </p:nvSpPr>
        <p:spPr>
          <a:xfrm>
            <a:off x="3507993" y="4531586"/>
            <a:ext cx="1075696" cy="1109594"/>
          </a:xfrm>
          <a:custGeom>
            <a:avLst/>
            <a:gdLst/>
            <a:ahLst/>
            <a:cxnLst/>
            <a:rect l="l" t="t" r="r" b="b"/>
            <a:pathLst>
              <a:path w="1075696" h="1109594">
                <a:moveTo>
                  <a:pt x="56711" y="803101"/>
                </a:moveTo>
                <a:lnTo>
                  <a:pt x="77190" y="841422"/>
                </a:lnTo>
                <a:lnTo>
                  <a:pt x="100820" y="878330"/>
                </a:lnTo>
                <a:lnTo>
                  <a:pt x="127600" y="913622"/>
                </a:lnTo>
                <a:lnTo>
                  <a:pt x="157532" y="947098"/>
                </a:lnTo>
                <a:lnTo>
                  <a:pt x="189984" y="977972"/>
                </a:lnTo>
                <a:lnTo>
                  <a:pt x="224199" y="1005596"/>
                </a:lnTo>
                <a:lnTo>
                  <a:pt x="259979" y="1029971"/>
                </a:lnTo>
                <a:lnTo>
                  <a:pt x="297130" y="1051095"/>
                </a:lnTo>
                <a:lnTo>
                  <a:pt x="335455" y="1068970"/>
                </a:lnTo>
                <a:lnTo>
                  <a:pt x="374759" y="1083595"/>
                </a:lnTo>
                <a:lnTo>
                  <a:pt x="414846" y="1094969"/>
                </a:lnTo>
                <a:lnTo>
                  <a:pt x="455520" y="1103094"/>
                </a:lnTo>
                <a:lnTo>
                  <a:pt x="496586" y="1107969"/>
                </a:lnTo>
                <a:lnTo>
                  <a:pt x="537848" y="1109594"/>
                </a:lnTo>
                <a:lnTo>
                  <a:pt x="579109" y="1107969"/>
                </a:lnTo>
                <a:lnTo>
                  <a:pt x="620175" y="1103094"/>
                </a:lnTo>
                <a:lnTo>
                  <a:pt x="660849" y="1094969"/>
                </a:lnTo>
                <a:lnTo>
                  <a:pt x="700936" y="1083595"/>
                </a:lnTo>
                <a:lnTo>
                  <a:pt x="740240" y="1068970"/>
                </a:lnTo>
                <a:lnTo>
                  <a:pt x="778566" y="1051095"/>
                </a:lnTo>
                <a:lnTo>
                  <a:pt x="815716" y="1029971"/>
                </a:lnTo>
                <a:lnTo>
                  <a:pt x="851497" y="1005596"/>
                </a:lnTo>
                <a:lnTo>
                  <a:pt x="885711" y="977972"/>
                </a:lnTo>
                <a:lnTo>
                  <a:pt x="918164" y="947098"/>
                </a:lnTo>
                <a:lnTo>
                  <a:pt x="948095" y="913622"/>
                </a:lnTo>
                <a:lnTo>
                  <a:pt x="974875" y="878330"/>
                </a:lnTo>
                <a:lnTo>
                  <a:pt x="998505" y="841422"/>
                </a:lnTo>
                <a:lnTo>
                  <a:pt x="1018984" y="803101"/>
                </a:lnTo>
                <a:lnTo>
                  <a:pt x="1036313" y="763568"/>
                </a:lnTo>
                <a:lnTo>
                  <a:pt x="1050491" y="723025"/>
                </a:lnTo>
                <a:lnTo>
                  <a:pt x="1061518" y="681675"/>
                </a:lnTo>
                <a:lnTo>
                  <a:pt x="1069395" y="639719"/>
                </a:lnTo>
                <a:lnTo>
                  <a:pt x="1074121" y="597359"/>
                </a:lnTo>
                <a:lnTo>
                  <a:pt x="1075696" y="554797"/>
                </a:lnTo>
                <a:lnTo>
                  <a:pt x="1074121" y="512235"/>
                </a:lnTo>
                <a:lnTo>
                  <a:pt x="1069395" y="469875"/>
                </a:lnTo>
                <a:lnTo>
                  <a:pt x="1061518" y="427919"/>
                </a:lnTo>
                <a:lnTo>
                  <a:pt x="1050491" y="386569"/>
                </a:lnTo>
                <a:lnTo>
                  <a:pt x="1036313" y="346026"/>
                </a:lnTo>
                <a:lnTo>
                  <a:pt x="1018984" y="306493"/>
                </a:lnTo>
                <a:lnTo>
                  <a:pt x="998505" y="268172"/>
                </a:lnTo>
                <a:lnTo>
                  <a:pt x="974875" y="231264"/>
                </a:lnTo>
                <a:lnTo>
                  <a:pt x="948095" y="195971"/>
                </a:lnTo>
                <a:lnTo>
                  <a:pt x="918164" y="162496"/>
                </a:lnTo>
                <a:lnTo>
                  <a:pt x="885711" y="131622"/>
                </a:lnTo>
                <a:lnTo>
                  <a:pt x="851497" y="103997"/>
                </a:lnTo>
                <a:lnTo>
                  <a:pt x="815716" y="79623"/>
                </a:lnTo>
                <a:lnTo>
                  <a:pt x="778566" y="58498"/>
                </a:lnTo>
                <a:lnTo>
                  <a:pt x="740240" y="40624"/>
                </a:lnTo>
                <a:lnTo>
                  <a:pt x="700936" y="25999"/>
                </a:lnTo>
                <a:lnTo>
                  <a:pt x="660849" y="14624"/>
                </a:lnTo>
                <a:lnTo>
                  <a:pt x="620175" y="6499"/>
                </a:lnTo>
                <a:lnTo>
                  <a:pt x="579109" y="1624"/>
                </a:lnTo>
                <a:lnTo>
                  <a:pt x="537848" y="0"/>
                </a:lnTo>
                <a:lnTo>
                  <a:pt x="496586" y="1624"/>
                </a:lnTo>
                <a:lnTo>
                  <a:pt x="455520" y="6499"/>
                </a:lnTo>
                <a:lnTo>
                  <a:pt x="414846" y="14624"/>
                </a:lnTo>
                <a:lnTo>
                  <a:pt x="374759" y="25999"/>
                </a:lnTo>
                <a:lnTo>
                  <a:pt x="335455" y="40624"/>
                </a:lnTo>
                <a:lnTo>
                  <a:pt x="297130" y="58498"/>
                </a:lnTo>
                <a:lnTo>
                  <a:pt x="259979" y="79623"/>
                </a:lnTo>
                <a:lnTo>
                  <a:pt x="224199" y="103997"/>
                </a:lnTo>
                <a:lnTo>
                  <a:pt x="189984" y="131622"/>
                </a:lnTo>
                <a:lnTo>
                  <a:pt x="157532" y="162496"/>
                </a:lnTo>
                <a:lnTo>
                  <a:pt x="127600" y="195971"/>
                </a:lnTo>
                <a:lnTo>
                  <a:pt x="100820" y="231264"/>
                </a:lnTo>
                <a:lnTo>
                  <a:pt x="77190" y="268172"/>
                </a:lnTo>
                <a:lnTo>
                  <a:pt x="56711" y="306493"/>
                </a:lnTo>
                <a:lnTo>
                  <a:pt x="39383" y="346026"/>
                </a:lnTo>
                <a:lnTo>
                  <a:pt x="25205" y="386569"/>
                </a:lnTo>
                <a:lnTo>
                  <a:pt x="14177" y="427919"/>
                </a:lnTo>
                <a:lnTo>
                  <a:pt x="6301" y="469875"/>
                </a:lnTo>
                <a:lnTo>
                  <a:pt x="1575" y="512235"/>
                </a:lnTo>
                <a:lnTo>
                  <a:pt x="0" y="554797"/>
                </a:lnTo>
                <a:lnTo>
                  <a:pt x="1575" y="597359"/>
                </a:lnTo>
                <a:lnTo>
                  <a:pt x="6301" y="639719"/>
                </a:lnTo>
                <a:lnTo>
                  <a:pt x="14177" y="681675"/>
                </a:lnTo>
                <a:lnTo>
                  <a:pt x="25205" y="723025"/>
                </a:lnTo>
                <a:lnTo>
                  <a:pt x="39383" y="763568"/>
                </a:lnTo>
                <a:lnTo>
                  <a:pt x="56711" y="803101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2">
            <a:extLst>
              <a:ext uri="{FF2B5EF4-FFF2-40B4-BE49-F238E27FC236}">
                <a16:creationId xmlns="" xmlns:a16="http://schemas.microsoft.com/office/drawing/2014/main" id="{87ADD78D-0571-477F-AF4B-A931C5B3100C}"/>
              </a:ext>
            </a:extLst>
          </p:cNvPr>
          <p:cNvSpPr/>
          <p:nvPr/>
        </p:nvSpPr>
        <p:spPr>
          <a:xfrm>
            <a:off x="3507994" y="4498537"/>
            <a:ext cx="1075695" cy="1109593"/>
          </a:xfrm>
          <a:custGeom>
            <a:avLst/>
            <a:gdLst/>
            <a:ahLst/>
            <a:cxnLst/>
            <a:rect l="l" t="t" r="r" b="b"/>
            <a:pathLst>
              <a:path w="1075695" h="1109593">
                <a:moveTo>
                  <a:pt x="918163" y="162496"/>
                </a:moveTo>
                <a:lnTo>
                  <a:pt x="948094" y="195971"/>
                </a:lnTo>
                <a:lnTo>
                  <a:pt x="974875" y="231264"/>
                </a:lnTo>
                <a:lnTo>
                  <a:pt x="998505" y="268171"/>
                </a:lnTo>
                <a:lnTo>
                  <a:pt x="1018984" y="306493"/>
                </a:lnTo>
                <a:lnTo>
                  <a:pt x="1036312" y="346026"/>
                </a:lnTo>
                <a:lnTo>
                  <a:pt x="1050490" y="386568"/>
                </a:lnTo>
                <a:lnTo>
                  <a:pt x="1061517" y="427919"/>
                </a:lnTo>
                <a:lnTo>
                  <a:pt x="1069394" y="469875"/>
                </a:lnTo>
                <a:lnTo>
                  <a:pt x="1074120" y="512235"/>
                </a:lnTo>
                <a:lnTo>
                  <a:pt x="1075695" y="554796"/>
                </a:lnTo>
                <a:lnTo>
                  <a:pt x="1074120" y="597358"/>
                </a:lnTo>
                <a:lnTo>
                  <a:pt x="1069394" y="639718"/>
                </a:lnTo>
                <a:lnTo>
                  <a:pt x="1061517" y="681674"/>
                </a:lnTo>
                <a:lnTo>
                  <a:pt x="1050490" y="723025"/>
                </a:lnTo>
                <a:lnTo>
                  <a:pt x="1036312" y="763567"/>
                </a:lnTo>
                <a:lnTo>
                  <a:pt x="1018984" y="803100"/>
                </a:lnTo>
                <a:lnTo>
                  <a:pt x="998505" y="841421"/>
                </a:lnTo>
                <a:lnTo>
                  <a:pt x="974875" y="878329"/>
                </a:lnTo>
                <a:lnTo>
                  <a:pt x="948094" y="913622"/>
                </a:lnTo>
                <a:lnTo>
                  <a:pt x="918163" y="947097"/>
                </a:lnTo>
                <a:lnTo>
                  <a:pt x="885711" y="977971"/>
                </a:lnTo>
                <a:lnTo>
                  <a:pt x="851496" y="1005596"/>
                </a:lnTo>
                <a:lnTo>
                  <a:pt x="815716" y="1029970"/>
                </a:lnTo>
                <a:lnTo>
                  <a:pt x="778565" y="1051095"/>
                </a:lnTo>
                <a:lnTo>
                  <a:pt x="740240" y="1068969"/>
                </a:lnTo>
                <a:lnTo>
                  <a:pt x="700936" y="1083594"/>
                </a:lnTo>
                <a:lnTo>
                  <a:pt x="660849" y="1094969"/>
                </a:lnTo>
                <a:lnTo>
                  <a:pt x="620175" y="1103094"/>
                </a:lnTo>
                <a:lnTo>
                  <a:pt x="579109" y="1107968"/>
                </a:lnTo>
                <a:lnTo>
                  <a:pt x="537847" y="1109593"/>
                </a:lnTo>
                <a:lnTo>
                  <a:pt x="496586" y="1107968"/>
                </a:lnTo>
                <a:lnTo>
                  <a:pt x="455520" y="1103094"/>
                </a:lnTo>
                <a:lnTo>
                  <a:pt x="414846" y="1094969"/>
                </a:lnTo>
                <a:lnTo>
                  <a:pt x="374759" y="1083594"/>
                </a:lnTo>
                <a:lnTo>
                  <a:pt x="335455" y="1068969"/>
                </a:lnTo>
                <a:lnTo>
                  <a:pt x="297130" y="1051095"/>
                </a:lnTo>
                <a:lnTo>
                  <a:pt x="259979" y="1029970"/>
                </a:lnTo>
                <a:lnTo>
                  <a:pt x="224198" y="1005596"/>
                </a:lnTo>
                <a:lnTo>
                  <a:pt x="189984" y="977971"/>
                </a:lnTo>
                <a:lnTo>
                  <a:pt x="157532" y="947097"/>
                </a:lnTo>
                <a:lnTo>
                  <a:pt x="127600" y="913622"/>
                </a:lnTo>
                <a:lnTo>
                  <a:pt x="100820" y="878329"/>
                </a:lnTo>
                <a:lnTo>
                  <a:pt x="77190" y="841421"/>
                </a:lnTo>
                <a:lnTo>
                  <a:pt x="56711" y="803100"/>
                </a:lnTo>
                <a:lnTo>
                  <a:pt x="39383" y="763567"/>
                </a:lnTo>
                <a:lnTo>
                  <a:pt x="25205" y="723025"/>
                </a:lnTo>
                <a:lnTo>
                  <a:pt x="14177" y="681674"/>
                </a:lnTo>
                <a:lnTo>
                  <a:pt x="6301" y="639718"/>
                </a:lnTo>
                <a:lnTo>
                  <a:pt x="1575" y="597358"/>
                </a:lnTo>
                <a:lnTo>
                  <a:pt x="0" y="554796"/>
                </a:lnTo>
                <a:lnTo>
                  <a:pt x="1575" y="512235"/>
                </a:lnTo>
                <a:lnTo>
                  <a:pt x="6301" y="469875"/>
                </a:lnTo>
                <a:lnTo>
                  <a:pt x="14177" y="427919"/>
                </a:lnTo>
                <a:lnTo>
                  <a:pt x="25205" y="386568"/>
                </a:lnTo>
                <a:lnTo>
                  <a:pt x="39383" y="346026"/>
                </a:lnTo>
                <a:lnTo>
                  <a:pt x="56711" y="306493"/>
                </a:lnTo>
                <a:lnTo>
                  <a:pt x="77190" y="268171"/>
                </a:lnTo>
                <a:lnTo>
                  <a:pt x="100820" y="231264"/>
                </a:lnTo>
                <a:lnTo>
                  <a:pt x="127600" y="195971"/>
                </a:lnTo>
                <a:lnTo>
                  <a:pt x="157532" y="162496"/>
                </a:lnTo>
                <a:lnTo>
                  <a:pt x="189984" y="131621"/>
                </a:lnTo>
                <a:lnTo>
                  <a:pt x="224198" y="103997"/>
                </a:lnTo>
                <a:lnTo>
                  <a:pt x="259979" y="79623"/>
                </a:lnTo>
                <a:lnTo>
                  <a:pt x="297130" y="58498"/>
                </a:lnTo>
                <a:lnTo>
                  <a:pt x="335455" y="40624"/>
                </a:lnTo>
                <a:lnTo>
                  <a:pt x="374759" y="25999"/>
                </a:lnTo>
                <a:lnTo>
                  <a:pt x="414846" y="14624"/>
                </a:lnTo>
                <a:lnTo>
                  <a:pt x="455520" y="6499"/>
                </a:lnTo>
                <a:lnTo>
                  <a:pt x="496586" y="1624"/>
                </a:lnTo>
                <a:lnTo>
                  <a:pt x="537847" y="0"/>
                </a:lnTo>
                <a:lnTo>
                  <a:pt x="579109" y="1624"/>
                </a:lnTo>
                <a:lnTo>
                  <a:pt x="620175" y="6499"/>
                </a:lnTo>
                <a:lnTo>
                  <a:pt x="660849" y="14624"/>
                </a:lnTo>
                <a:lnTo>
                  <a:pt x="700936" y="25999"/>
                </a:lnTo>
                <a:lnTo>
                  <a:pt x="740240" y="40624"/>
                </a:lnTo>
                <a:lnTo>
                  <a:pt x="778565" y="58498"/>
                </a:lnTo>
                <a:lnTo>
                  <a:pt x="815716" y="79623"/>
                </a:lnTo>
                <a:lnTo>
                  <a:pt x="851496" y="103997"/>
                </a:lnTo>
                <a:lnTo>
                  <a:pt x="885711" y="131621"/>
                </a:lnTo>
                <a:lnTo>
                  <a:pt x="918163" y="162496"/>
                </a:lnTo>
                <a:close/>
              </a:path>
            </a:pathLst>
          </a:custGeom>
          <a:ln w="28575">
            <a:solidFill>
              <a:srgbClr val="FEFF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17">
            <a:extLst>
              <a:ext uri="{FF2B5EF4-FFF2-40B4-BE49-F238E27FC236}">
                <a16:creationId xmlns="" xmlns:a16="http://schemas.microsoft.com/office/drawing/2014/main" id="{99C89565-65AA-413C-8EB2-F32E7F12AE65}"/>
              </a:ext>
            </a:extLst>
          </p:cNvPr>
          <p:cNvSpPr/>
          <p:nvPr/>
        </p:nvSpPr>
        <p:spPr>
          <a:xfrm>
            <a:off x="7270161" y="3073469"/>
            <a:ext cx="4544098" cy="11788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18">
            <a:extLst>
              <a:ext uri="{FF2B5EF4-FFF2-40B4-BE49-F238E27FC236}">
                <a16:creationId xmlns="" xmlns:a16="http://schemas.microsoft.com/office/drawing/2014/main" id="{0DDBC0C2-5A13-4491-B7D7-8789DD7E24C2}"/>
              </a:ext>
            </a:extLst>
          </p:cNvPr>
          <p:cNvSpPr/>
          <p:nvPr/>
        </p:nvSpPr>
        <p:spPr>
          <a:xfrm>
            <a:off x="7518019" y="3159034"/>
            <a:ext cx="4103682" cy="1017252"/>
          </a:xfrm>
          <a:custGeom>
            <a:avLst/>
            <a:gdLst/>
            <a:ahLst/>
            <a:cxnLst/>
            <a:rect l="l" t="t" r="r" b="b"/>
            <a:pathLst>
              <a:path w="4103682" h="1017252">
                <a:moveTo>
                  <a:pt x="4103682" y="0"/>
                </a:moveTo>
                <a:lnTo>
                  <a:pt x="131785" y="0"/>
                </a:lnTo>
                <a:lnTo>
                  <a:pt x="121833" y="370"/>
                </a:lnTo>
                <a:lnTo>
                  <a:pt x="80408" y="10390"/>
                </a:lnTo>
                <a:lnTo>
                  <a:pt x="45277" y="32365"/>
                </a:lnTo>
                <a:lnTo>
                  <a:pt x="18759" y="63978"/>
                </a:lnTo>
                <a:lnTo>
                  <a:pt x="3173" y="102909"/>
                </a:lnTo>
                <a:lnTo>
                  <a:pt x="0" y="131785"/>
                </a:lnTo>
                <a:lnTo>
                  <a:pt x="0" y="1017252"/>
                </a:lnTo>
                <a:lnTo>
                  <a:pt x="3971897" y="1017252"/>
                </a:lnTo>
                <a:lnTo>
                  <a:pt x="3981847" y="1016882"/>
                </a:lnTo>
                <a:lnTo>
                  <a:pt x="4023274" y="1006862"/>
                </a:lnTo>
                <a:lnTo>
                  <a:pt x="4058405" y="984886"/>
                </a:lnTo>
                <a:lnTo>
                  <a:pt x="4084922" y="953274"/>
                </a:lnTo>
                <a:lnTo>
                  <a:pt x="4100509" y="914343"/>
                </a:lnTo>
                <a:lnTo>
                  <a:pt x="4103682" y="885468"/>
                </a:lnTo>
                <a:lnTo>
                  <a:pt x="4103682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19">
            <a:extLst>
              <a:ext uri="{FF2B5EF4-FFF2-40B4-BE49-F238E27FC236}">
                <a16:creationId xmlns="" xmlns:a16="http://schemas.microsoft.com/office/drawing/2014/main" id="{3AB69C9A-BFF9-4238-B954-E87D554771F5}"/>
              </a:ext>
            </a:extLst>
          </p:cNvPr>
          <p:cNvSpPr/>
          <p:nvPr/>
        </p:nvSpPr>
        <p:spPr>
          <a:xfrm>
            <a:off x="7539250" y="3167739"/>
            <a:ext cx="4066871" cy="981782"/>
          </a:xfrm>
          <a:custGeom>
            <a:avLst/>
            <a:gdLst/>
            <a:ahLst/>
            <a:cxnLst/>
            <a:rect l="l" t="t" r="r" b="b"/>
            <a:pathLst>
              <a:path w="4066871" h="981782">
                <a:moveTo>
                  <a:pt x="0" y="0"/>
                </a:moveTo>
                <a:lnTo>
                  <a:pt x="0" y="981782"/>
                </a:lnTo>
                <a:lnTo>
                  <a:pt x="4066871" y="981782"/>
                </a:lnTo>
                <a:lnTo>
                  <a:pt x="4066871" y="0"/>
                </a:lnTo>
                <a:lnTo>
                  <a:pt x="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0">
            <a:extLst>
              <a:ext uri="{FF2B5EF4-FFF2-40B4-BE49-F238E27FC236}">
                <a16:creationId xmlns="" xmlns:a16="http://schemas.microsoft.com/office/drawing/2014/main" id="{0EC92F47-4B06-43BC-9BEB-C512588070A7}"/>
              </a:ext>
            </a:extLst>
          </p:cNvPr>
          <p:cNvSpPr/>
          <p:nvPr/>
        </p:nvSpPr>
        <p:spPr>
          <a:xfrm>
            <a:off x="1315755" y="3078863"/>
            <a:ext cx="4644412" cy="1178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21">
            <a:extLst>
              <a:ext uri="{FF2B5EF4-FFF2-40B4-BE49-F238E27FC236}">
                <a16:creationId xmlns="" xmlns:a16="http://schemas.microsoft.com/office/drawing/2014/main" id="{5EE3D8D7-3E59-4BBA-A2E9-A64B3D4AA552}"/>
              </a:ext>
            </a:extLst>
          </p:cNvPr>
          <p:cNvSpPr/>
          <p:nvPr/>
        </p:nvSpPr>
        <p:spPr>
          <a:xfrm>
            <a:off x="1563613" y="3164428"/>
            <a:ext cx="4103682" cy="985093"/>
          </a:xfrm>
          <a:custGeom>
            <a:avLst/>
            <a:gdLst/>
            <a:ahLst/>
            <a:cxnLst/>
            <a:rect l="l" t="t" r="r" b="b"/>
            <a:pathLst>
              <a:path w="4103682" h="1017253">
                <a:moveTo>
                  <a:pt x="4103682" y="0"/>
                </a:moveTo>
                <a:lnTo>
                  <a:pt x="131785" y="0"/>
                </a:lnTo>
                <a:lnTo>
                  <a:pt x="121833" y="370"/>
                </a:lnTo>
                <a:lnTo>
                  <a:pt x="80407" y="10390"/>
                </a:lnTo>
                <a:lnTo>
                  <a:pt x="45276" y="32365"/>
                </a:lnTo>
                <a:lnTo>
                  <a:pt x="18759" y="63978"/>
                </a:lnTo>
                <a:lnTo>
                  <a:pt x="3173" y="102909"/>
                </a:lnTo>
                <a:lnTo>
                  <a:pt x="0" y="131785"/>
                </a:lnTo>
                <a:lnTo>
                  <a:pt x="0" y="1017253"/>
                </a:lnTo>
                <a:lnTo>
                  <a:pt x="3971897" y="1017253"/>
                </a:lnTo>
                <a:lnTo>
                  <a:pt x="3981848" y="1016883"/>
                </a:lnTo>
                <a:lnTo>
                  <a:pt x="4023274" y="1006862"/>
                </a:lnTo>
                <a:lnTo>
                  <a:pt x="4058405" y="984887"/>
                </a:lnTo>
                <a:lnTo>
                  <a:pt x="4084922" y="953274"/>
                </a:lnTo>
                <a:lnTo>
                  <a:pt x="4100509" y="914343"/>
                </a:lnTo>
                <a:lnTo>
                  <a:pt x="4103682" y="885468"/>
                </a:lnTo>
                <a:lnTo>
                  <a:pt x="4103682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2">
            <a:extLst>
              <a:ext uri="{FF2B5EF4-FFF2-40B4-BE49-F238E27FC236}">
                <a16:creationId xmlns="" xmlns:a16="http://schemas.microsoft.com/office/drawing/2014/main" id="{FEB24534-4D96-43B7-8009-F760048AD7D2}"/>
              </a:ext>
            </a:extLst>
          </p:cNvPr>
          <p:cNvSpPr/>
          <p:nvPr/>
        </p:nvSpPr>
        <p:spPr>
          <a:xfrm>
            <a:off x="1593616" y="3221810"/>
            <a:ext cx="4020390" cy="878850"/>
          </a:xfrm>
          <a:custGeom>
            <a:avLst/>
            <a:gdLst/>
            <a:ahLst/>
            <a:cxnLst/>
            <a:rect l="l" t="t" r="r" b="b"/>
            <a:pathLst>
              <a:path w="4066872" h="961386">
                <a:moveTo>
                  <a:pt x="0" y="0"/>
                </a:moveTo>
                <a:lnTo>
                  <a:pt x="0" y="961386"/>
                </a:lnTo>
                <a:lnTo>
                  <a:pt x="4066872" y="961386"/>
                </a:lnTo>
                <a:lnTo>
                  <a:pt x="4066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23">
            <a:extLst>
              <a:ext uri="{FF2B5EF4-FFF2-40B4-BE49-F238E27FC236}">
                <a16:creationId xmlns="" xmlns:a16="http://schemas.microsoft.com/office/drawing/2014/main" id="{1FE58CAF-5241-4B09-9A7E-3B1412DADEE1}"/>
              </a:ext>
            </a:extLst>
          </p:cNvPr>
          <p:cNvSpPr/>
          <p:nvPr/>
        </p:nvSpPr>
        <p:spPr>
          <a:xfrm>
            <a:off x="7270161" y="1506772"/>
            <a:ext cx="4544098" cy="1178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4">
            <a:extLst>
              <a:ext uri="{FF2B5EF4-FFF2-40B4-BE49-F238E27FC236}">
                <a16:creationId xmlns="" xmlns:a16="http://schemas.microsoft.com/office/drawing/2014/main" id="{B5E7919B-A986-44E5-8248-203A2CC76A8A}"/>
              </a:ext>
            </a:extLst>
          </p:cNvPr>
          <p:cNvSpPr/>
          <p:nvPr/>
        </p:nvSpPr>
        <p:spPr>
          <a:xfrm>
            <a:off x="7518019" y="1592335"/>
            <a:ext cx="4103682" cy="1017253"/>
          </a:xfrm>
          <a:custGeom>
            <a:avLst/>
            <a:gdLst/>
            <a:ahLst/>
            <a:cxnLst/>
            <a:rect l="l" t="t" r="r" b="b"/>
            <a:pathLst>
              <a:path w="4103682" h="1017253">
                <a:moveTo>
                  <a:pt x="4103682" y="0"/>
                </a:moveTo>
                <a:lnTo>
                  <a:pt x="131785" y="0"/>
                </a:lnTo>
                <a:lnTo>
                  <a:pt x="121833" y="370"/>
                </a:lnTo>
                <a:lnTo>
                  <a:pt x="80408" y="10390"/>
                </a:lnTo>
                <a:lnTo>
                  <a:pt x="45277" y="32366"/>
                </a:lnTo>
                <a:lnTo>
                  <a:pt x="18759" y="63978"/>
                </a:lnTo>
                <a:lnTo>
                  <a:pt x="3173" y="102909"/>
                </a:lnTo>
                <a:lnTo>
                  <a:pt x="0" y="131785"/>
                </a:lnTo>
                <a:lnTo>
                  <a:pt x="0" y="1017253"/>
                </a:lnTo>
                <a:lnTo>
                  <a:pt x="3971897" y="1017253"/>
                </a:lnTo>
                <a:lnTo>
                  <a:pt x="3981848" y="1016883"/>
                </a:lnTo>
                <a:lnTo>
                  <a:pt x="4023274" y="1006863"/>
                </a:lnTo>
                <a:lnTo>
                  <a:pt x="4058405" y="984887"/>
                </a:lnTo>
                <a:lnTo>
                  <a:pt x="4084923" y="953275"/>
                </a:lnTo>
                <a:lnTo>
                  <a:pt x="4100509" y="914343"/>
                </a:lnTo>
                <a:lnTo>
                  <a:pt x="4103682" y="885468"/>
                </a:lnTo>
                <a:lnTo>
                  <a:pt x="4103682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25">
            <a:extLst>
              <a:ext uri="{FF2B5EF4-FFF2-40B4-BE49-F238E27FC236}">
                <a16:creationId xmlns="" xmlns:a16="http://schemas.microsoft.com/office/drawing/2014/main" id="{4E8CD599-DBF6-4AB8-A876-5FC3B042A179}"/>
              </a:ext>
            </a:extLst>
          </p:cNvPr>
          <p:cNvSpPr/>
          <p:nvPr/>
        </p:nvSpPr>
        <p:spPr>
          <a:xfrm>
            <a:off x="7539250" y="1622358"/>
            <a:ext cx="4066871" cy="960464"/>
          </a:xfrm>
          <a:custGeom>
            <a:avLst/>
            <a:gdLst/>
            <a:ahLst/>
            <a:cxnLst/>
            <a:rect l="l" t="t" r="r" b="b"/>
            <a:pathLst>
              <a:path w="4066871" h="960464">
                <a:moveTo>
                  <a:pt x="0" y="0"/>
                </a:moveTo>
                <a:lnTo>
                  <a:pt x="0" y="960464"/>
                </a:lnTo>
                <a:lnTo>
                  <a:pt x="4066871" y="960464"/>
                </a:lnTo>
                <a:lnTo>
                  <a:pt x="4066871" y="0"/>
                </a:lnTo>
                <a:lnTo>
                  <a:pt x="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26">
            <a:extLst>
              <a:ext uri="{FF2B5EF4-FFF2-40B4-BE49-F238E27FC236}">
                <a16:creationId xmlns="" xmlns:a16="http://schemas.microsoft.com/office/drawing/2014/main" id="{CB8AC72B-246D-49D6-93C3-17769421ADBD}"/>
              </a:ext>
            </a:extLst>
          </p:cNvPr>
          <p:cNvSpPr/>
          <p:nvPr/>
        </p:nvSpPr>
        <p:spPr>
          <a:xfrm>
            <a:off x="1315754" y="1512165"/>
            <a:ext cx="4678977" cy="133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27">
            <a:extLst>
              <a:ext uri="{FF2B5EF4-FFF2-40B4-BE49-F238E27FC236}">
                <a16:creationId xmlns="" xmlns:a16="http://schemas.microsoft.com/office/drawing/2014/main" id="{03606989-A248-460A-8DFC-0E9A41F13023}"/>
              </a:ext>
            </a:extLst>
          </p:cNvPr>
          <p:cNvSpPr/>
          <p:nvPr/>
        </p:nvSpPr>
        <p:spPr>
          <a:xfrm>
            <a:off x="1563613" y="1597729"/>
            <a:ext cx="4225490" cy="1148144"/>
          </a:xfrm>
          <a:custGeom>
            <a:avLst/>
            <a:gdLst/>
            <a:ahLst/>
            <a:cxnLst/>
            <a:rect l="l" t="t" r="r" b="b"/>
            <a:pathLst>
              <a:path w="4103682" h="1017253">
                <a:moveTo>
                  <a:pt x="4103682" y="0"/>
                </a:moveTo>
                <a:lnTo>
                  <a:pt x="131785" y="0"/>
                </a:lnTo>
                <a:lnTo>
                  <a:pt x="121833" y="370"/>
                </a:lnTo>
                <a:lnTo>
                  <a:pt x="80407" y="10390"/>
                </a:lnTo>
                <a:lnTo>
                  <a:pt x="45276" y="32366"/>
                </a:lnTo>
                <a:lnTo>
                  <a:pt x="18759" y="63978"/>
                </a:lnTo>
                <a:lnTo>
                  <a:pt x="3173" y="102909"/>
                </a:lnTo>
                <a:lnTo>
                  <a:pt x="0" y="131785"/>
                </a:lnTo>
                <a:lnTo>
                  <a:pt x="0" y="1017253"/>
                </a:lnTo>
                <a:lnTo>
                  <a:pt x="3971897" y="1017253"/>
                </a:lnTo>
                <a:lnTo>
                  <a:pt x="3981848" y="1016883"/>
                </a:lnTo>
                <a:lnTo>
                  <a:pt x="4023274" y="1006863"/>
                </a:lnTo>
                <a:lnTo>
                  <a:pt x="4058405" y="984887"/>
                </a:lnTo>
                <a:lnTo>
                  <a:pt x="4084922" y="953275"/>
                </a:lnTo>
                <a:lnTo>
                  <a:pt x="4100509" y="914343"/>
                </a:lnTo>
                <a:lnTo>
                  <a:pt x="4103682" y="885468"/>
                </a:lnTo>
                <a:lnTo>
                  <a:pt x="4103682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8">
            <a:extLst>
              <a:ext uri="{FF2B5EF4-FFF2-40B4-BE49-F238E27FC236}">
                <a16:creationId xmlns="" xmlns:a16="http://schemas.microsoft.com/office/drawing/2014/main" id="{BE33B697-A18D-426E-853B-4587BCAA03B3}"/>
              </a:ext>
            </a:extLst>
          </p:cNvPr>
          <p:cNvSpPr/>
          <p:nvPr/>
        </p:nvSpPr>
        <p:spPr>
          <a:xfrm>
            <a:off x="1584842" y="1622358"/>
            <a:ext cx="4187588" cy="1090134"/>
          </a:xfrm>
          <a:custGeom>
            <a:avLst/>
            <a:gdLst/>
            <a:ahLst/>
            <a:cxnLst/>
            <a:rect l="l" t="t" r="r" b="b"/>
            <a:pathLst>
              <a:path w="4066872" h="965856">
                <a:moveTo>
                  <a:pt x="0" y="0"/>
                </a:moveTo>
                <a:lnTo>
                  <a:pt x="0" y="965856"/>
                </a:lnTo>
                <a:lnTo>
                  <a:pt x="4066872" y="965856"/>
                </a:lnTo>
                <a:lnTo>
                  <a:pt x="4066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33">
            <a:extLst>
              <a:ext uri="{FF2B5EF4-FFF2-40B4-BE49-F238E27FC236}">
                <a16:creationId xmlns="" xmlns:a16="http://schemas.microsoft.com/office/drawing/2014/main" id="{C77A100E-06E0-4F17-B471-D9247930899E}"/>
              </a:ext>
            </a:extLst>
          </p:cNvPr>
          <p:cNvSpPr/>
          <p:nvPr/>
        </p:nvSpPr>
        <p:spPr>
          <a:xfrm>
            <a:off x="298233" y="3044588"/>
            <a:ext cx="1270000" cy="1308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34">
            <a:extLst>
              <a:ext uri="{FF2B5EF4-FFF2-40B4-BE49-F238E27FC236}">
                <a16:creationId xmlns="" xmlns:a16="http://schemas.microsoft.com/office/drawing/2014/main" id="{E1283E83-4943-44F9-885E-4B39F464EAC5}"/>
              </a:ext>
            </a:extLst>
          </p:cNvPr>
          <p:cNvSpPr/>
          <p:nvPr/>
        </p:nvSpPr>
        <p:spPr>
          <a:xfrm>
            <a:off x="323633" y="3069988"/>
            <a:ext cx="1216687" cy="1255030"/>
          </a:xfrm>
          <a:custGeom>
            <a:avLst/>
            <a:gdLst/>
            <a:ahLst/>
            <a:cxnLst/>
            <a:rect l="l" t="t" r="r" b="b"/>
            <a:pathLst>
              <a:path w="1216687" h="1255030">
                <a:moveTo>
                  <a:pt x="1038508" y="183794"/>
                </a:moveTo>
                <a:lnTo>
                  <a:pt x="1072362" y="221657"/>
                </a:lnTo>
                <a:lnTo>
                  <a:pt x="1102652" y="261576"/>
                </a:lnTo>
                <a:lnTo>
                  <a:pt x="1129379" y="303321"/>
                </a:lnTo>
                <a:lnTo>
                  <a:pt x="1152543" y="346665"/>
                </a:lnTo>
                <a:lnTo>
                  <a:pt x="1172142" y="391380"/>
                </a:lnTo>
                <a:lnTo>
                  <a:pt x="1188178" y="437237"/>
                </a:lnTo>
                <a:lnTo>
                  <a:pt x="1200651" y="484007"/>
                </a:lnTo>
                <a:lnTo>
                  <a:pt x="1209560" y="531462"/>
                </a:lnTo>
                <a:lnTo>
                  <a:pt x="1214905" y="579374"/>
                </a:lnTo>
                <a:lnTo>
                  <a:pt x="1216687" y="627514"/>
                </a:lnTo>
                <a:lnTo>
                  <a:pt x="1214905" y="675655"/>
                </a:lnTo>
                <a:lnTo>
                  <a:pt x="1209560" y="723567"/>
                </a:lnTo>
                <a:lnTo>
                  <a:pt x="1200651" y="771022"/>
                </a:lnTo>
                <a:lnTo>
                  <a:pt x="1188178" y="817792"/>
                </a:lnTo>
                <a:lnTo>
                  <a:pt x="1172142" y="863649"/>
                </a:lnTo>
                <a:lnTo>
                  <a:pt x="1152543" y="908364"/>
                </a:lnTo>
                <a:lnTo>
                  <a:pt x="1129379" y="951708"/>
                </a:lnTo>
                <a:lnTo>
                  <a:pt x="1102652" y="993453"/>
                </a:lnTo>
                <a:lnTo>
                  <a:pt x="1072362" y="1033372"/>
                </a:lnTo>
                <a:lnTo>
                  <a:pt x="1038508" y="1071235"/>
                </a:lnTo>
                <a:lnTo>
                  <a:pt x="1001802" y="1106156"/>
                </a:lnTo>
                <a:lnTo>
                  <a:pt x="963103" y="1137401"/>
                </a:lnTo>
                <a:lnTo>
                  <a:pt x="922633" y="1164970"/>
                </a:lnTo>
                <a:lnTo>
                  <a:pt x="880612" y="1188863"/>
                </a:lnTo>
                <a:lnTo>
                  <a:pt x="837264" y="1209081"/>
                </a:lnTo>
                <a:lnTo>
                  <a:pt x="792808" y="1225623"/>
                </a:lnTo>
                <a:lnTo>
                  <a:pt x="747467" y="1238488"/>
                </a:lnTo>
                <a:lnTo>
                  <a:pt x="701462" y="1247678"/>
                </a:lnTo>
                <a:lnTo>
                  <a:pt x="655013" y="1253192"/>
                </a:lnTo>
                <a:lnTo>
                  <a:pt x="608343" y="1255030"/>
                </a:lnTo>
                <a:lnTo>
                  <a:pt x="561674" y="1253192"/>
                </a:lnTo>
                <a:lnTo>
                  <a:pt x="515225" y="1247678"/>
                </a:lnTo>
                <a:lnTo>
                  <a:pt x="469220" y="1238488"/>
                </a:lnTo>
                <a:lnTo>
                  <a:pt x="423879" y="1225623"/>
                </a:lnTo>
                <a:lnTo>
                  <a:pt x="379423" y="1209081"/>
                </a:lnTo>
                <a:lnTo>
                  <a:pt x="336075" y="1188863"/>
                </a:lnTo>
                <a:lnTo>
                  <a:pt x="294054" y="1164970"/>
                </a:lnTo>
                <a:lnTo>
                  <a:pt x="253584" y="1137401"/>
                </a:lnTo>
                <a:lnTo>
                  <a:pt x="214885" y="1106156"/>
                </a:lnTo>
                <a:lnTo>
                  <a:pt x="178179" y="1071235"/>
                </a:lnTo>
                <a:lnTo>
                  <a:pt x="144325" y="1033372"/>
                </a:lnTo>
                <a:lnTo>
                  <a:pt x="114035" y="993453"/>
                </a:lnTo>
                <a:lnTo>
                  <a:pt x="87308" y="951708"/>
                </a:lnTo>
                <a:lnTo>
                  <a:pt x="64144" y="908364"/>
                </a:lnTo>
                <a:lnTo>
                  <a:pt x="44544" y="863649"/>
                </a:lnTo>
                <a:lnTo>
                  <a:pt x="28508" y="817792"/>
                </a:lnTo>
                <a:lnTo>
                  <a:pt x="16036" y="771022"/>
                </a:lnTo>
                <a:lnTo>
                  <a:pt x="7127" y="723567"/>
                </a:lnTo>
                <a:lnTo>
                  <a:pt x="1781" y="675655"/>
                </a:lnTo>
                <a:lnTo>
                  <a:pt x="0" y="627514"/>
                </a:lnTo>
                <a:lnTo>
                  <a:pt x="1781" y="579374"/>
                </a:lnTo>
                <a:lnTo>
                  <a:pt x="7127" y="531462"/>
                </a:lnTo>
                <a:lnTo>
                  <a:pt x="16036" y="484007"/>
                </a:lnTo>
                <a:lnTo>
                  <a:pt x="28508" y="437237"/>
                </a:lnTo>
                <a:lnTo>
                  <a:pt x="44544" y="391380"/>
                </a:lnTo>
                <a:lnTo>
                  <a:pt x="64144" y="346665"/>
                </a:lnTo>
                <a:lnTo>
                  <a:pt x="87308" y="303321"/>
                </a:lnTo>
                <a:lnTo>
                  <a:pt x="114035" y="261576"/>
                </a:lnTo>
                <a:lnTo>
                  <a:pt x="144325" y="221657"/>
                </a:lnTo>
                <a:lnTo>
                  <a:pt x="178179" y="183794"/>
                </a:lnTo>
                <a:lnTo>
                  <a:pt x="214885" y="148873"/>
                </a:lnTo>
                <a:lnTo>
                  <a:pt x="253584" y="117628"/>
                </a:lnTo>
                <a:lnTo>
                  <a:pt x="294054" y="90059"/>
                </a:lnTo>
                <a:lnTo>
                  <a:pt x="336075" y="66166"/>
                </a:lnTo>
                <a:lnTo>
                  <a:pt x="379423" y="45948"/>
                </a:lnTo>
                <a:lnTo>
                  <a:pt x="423879" y="29407"/>
                </a:lnTo>
                <a:lnTo>
                  <a:pt x="469220" y="16541"/>
                </a:lnTo>
                <a:lnTo>
                  <a:pt x="515225" y="7351"/>
                </a:lnTo>
                <a:lnTo>
                  <a:pt x="561674" y="1837"/>
                </a:lnTo>
                <a:lnTo>
                  <a:pt x="608343" y="0"/>
                </a:lnTo>
                <a:lnTo>
                  <a:pt x="655013" y="1837"/>
                </a:lnTo>
                <a:lnTo>
                  <a:pt x="701462" y="7351"/>
                </a:lnTo>
                <a:lnTo>
                  <a:pt x="747467" y="16541"/>
                </a:lnTo>
                <a:lnTo>
                  <a:pt x="792808" y="29407"/>
                </a:lnTo>
                <a:lnTo>
                  <a:pt x="837264" y="45948"/>
                </a:lnTo>
                <a:lnTo>
                  <a:pt x="880612" y="66166"/>
                </a:lnTo>
                <a:lnTo>
                  <a:pt x="922633" y="90059"/>
                </a:lnTo>
                <a:lnTo>
                  <a:pt x="963103" y="117628"/>
                </a:lnTo>
                <a:lnTo>
                  <a:pt x="1001802" y="148873"/>
                </a:lnTo>
                <a:lnTo>
                  <a:pt x="1038508" y="183794"/>
                </a:lnTo>
                <a:close/>
              </a:path>
            </a:pathLst>
          </a:custGeom>
          <a:ln w="12700">
            <a:solidFill>
              <a:srgbClr val="92C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35">
            <a:extLst>
              <a:ext uri="{FF2B5EF4-FFF2-40B4-BE49-F238E27FC236}">
                <a16:creationId xmlns="" xmlns:a16="http://schemas.microsoft.com/office/drawing/2014/main" id="{937CEF0F-F770-4B65-B5D5-F1589D373635}"/>
              </a:ext>
            </a:extLst>
          </p:cNvPr>
          <p:cNvSpPr/>
          <p:nvPr/>
        </p:nvSpPr>
        <p:spPr>
          <a:xfrm>
            <a:off x="399924" y="3148943"/>
            <a:ext cx="1075695" cy="1109593"/>
          </a:xfrm>
          <a:custGeom>
            <a:avLst/>
            <a:gdLst/>
            <a:ahLst/>
            <a:cxnLst/>
            <a:rect l="l" t="t" r="r" b="b"/>
            <a:pathLst>
              <a:path w="1075695" h="1109593">
                <a:moveTo>
                  <a:pt x="0" y="554796"/>
                </a:moveTo>
                <a:lnTo>
                  <a:pt x="1575" y="597358"/>
                </a:lnTo>
                <a:lnTo>
                  <a:pt x="6301" y="639718"/>
                </a:lnTo>
                <a:lnTo>
                  <a:pt x="14177" y="681674"/>
                </a:lnTo>
                <a:lnTo>
                  <a:pt x="25205" y="723024"/>
                </a:lnTo>
                <a:lnTo>
                  <a:pt x="39382" y="763567"/>
                </a:lnTo>
                <a:lnTo>
                  <a:pt x="56711" y="803100"/>
                </a:lnTo>
                <a:lnTo>
                  <a:pt x="77190" y="841421"/>
                </a:lnTo>
                <a:lnTo>
                  <a:pt x="100820" y="878329"/>
                </a:lnTo>
                <a:lnTo>
                  <a:pt x="127600" y="913622"/>
                </a:lnTo>
                <a:lnTo>
                  <a:pt x="157531" y="947097"/>
                </a:lnTo>
                <a:lnTo>
                  <a:pt x="189984" y="977971"/>
                </a:lnTo>
                <a:lnTo>
                  <a:pt x="224198" y="1005596"/>
                </a:lnTo>
                <a:lnTo>
                  <a:pt x="259979" y="1029970"/>
                </a:lnTo>
                <a:lnTo>
                  <a:pt x="297129" y="1051095"/>
                </a:lnTo>
                <a:lnTo>
                  <a:pt x="335455" y="1068969"/>
                </a:lnTo>
                <a:lnTo>
                  <a:pt x="374759" y="1083594"/>
                </a:lnTo>
                <a:lnTo>
                  <a:pt x="414846" y="1094969"/>
                </a:lnTo>
                <a:lnTo>
                  <a:pt x="455520" y="1103094"/>
                </a:lnTo>
                <a:lnTo>
                  <a:pt x="496586" y="1107968"/>
                </a:lnTo>
                <a:lnTo>
                  <a:pt x="537847" y="1109593"/>
                </a:lnTo>
                <a:lnTo>
                  <a:pt x="579109" y="1107968"/>
                </a:lnTo>
                <a:lnTo>
                  <a:pt x="620175" y="1103094"/>
                </a:lnTo>
                <a:lnTo>
                  <a:pt x="660849" y="1094969"/>
                </a:lnTo>
                <a:lnTo>
                  <a:pt x="700936" y="1083594"/>
                </a:lnTo>
                <a:lnTo>
                  <a:pt x="740240" y="1068969"/>
                </a:lnTo>
                <a:lnTo>
                  <a:pt x="778565" y="1051095"/>
                </a:lnTo>
                <a:lnTo>
                  <a:pt x="815716" y="1029970"/>
                </a:lnTo>
                <a:lnTo>
                  <a:pt x="851496" y="1005596"/>
                </a:lnTo>
                <a:lnTo>
                  <a:pt x="885711" y="977971"/>
                </a:lnTo>
                <a:lnTo>
                  <a:pt x="918163" y="947097"/>
                </a:lnTo>
                <a:lnTo>
                  <a:pt x="948094" y="913622"/>
                </a:lnTo>
                <a:lnTo>
                  <a:pt x="974875" y="878329"/>
                </a:lnTo>
                <a:lnTo>
                  <a:pt x="998505" y="841421"/>
                </a:lnTo>
                <a:lnTo>
                  <a:pt x="1018984" y="803100"/>
                </a:lnTo>
                <a:lnTo>
                  <a:pt x="1036312" y="763567"/>
                </a:lnTo>
                <a:lnTo>
                  <a:pt x="1050490" y="723024"/>
                </a:lnTo>
                <a:lnTo>
                  <a:pt x="1061517" y="681674"/>
                </a:lnTo>
                <a:lnTo>
                  <a:pt x="1069394" y="639718"/>
                </a:lnTo>
                <a:lnTo>
                  <a:pt x="1074120" y="597358"/>
                </a:lnTo>
                <a:lnTo>
                  <a:pt x="1075695" y="554796"/>
                </a:lnTo>
                <a:lnTo>
                  <a:pt x="1074120" y="512234"/>
                </a:lnTo>
                <a:lnTo>
                  <a:pt x="1069394" y="469874"/>
                </a:lnTo>
                <a:lnTo>
                  <a:pt x="1061517" y="427918"/>
                </a:lnTo>
                <a:lnTo>
                  <a:pt x="1050490" y="386568"/>
                </a:lnTo>
                <a:lnTo>
                  <a:pt x="1036312" y="346026"/>
                </a:lnTo>
                <a:lnTo>
                  <a:pt x="1018984" y="306493"/>
                </a:lnTo>
                <a:lnTo>
                  <a:pt x="998505" y="268171"/>
                </a:lnTo>
                <a:lnTo>
                  <a:pt x="974875" y="231264"/>
                </a:lnTo>
                <a:lnTo>
                  <a:pt x="948094" y="195971"/>
                </a:lnTo>
                <a:lnTo>
                  <a:pt x="918163" y="162496"/>
                </a:lnTo>
                <a:lnTo>
                  <a:pt x="885711" y="131622"/>
                </a:lnTo>
                <a:lnTo>
                  <a:pt x="851496" y="103997"/>
                </a:lnTo>
                <a:lnTo>
                  <a:pt x="815716" y="79623"/>
                </a:lnTo>
                <a:lnTo>
                  <a:pt x="778565" y="58498"/>
                </a:lnTo>
                <a:lnTo>
                  <a:pt x="740240" y="40624"/>
                </a:lnTo>
                <a:lnTo>
                  <a:pt x="700936" y="25999"/>
                </a:lnTo>
                <a:lnTo>
                  <a:pt x="660849" y="14624"/>
                </a:lnTo>
                <a:lnTo>
                  <a:pt x="620175" y="6499"/>
                </a:lnTo>
                <a:lnTo>
                  <a:pt x="579109" y="1624"/>
                </a:lnTo>
                <a:lnTo>
                  <a:pt x="537847" y="0"/>
                </a:lnTo>
                <a:lnTo>
                  <a:pt x="496586" y="1624"/>
                </a:lnTo>
                <a:lnTo>
                  <a:pt x="455520" y="6499"/>
                </a:lnTo>
                <a:lnTo>
                  <a:pt x="414846" y="14624"/>
                </a:lnTo>
                <a:lnTo>
                  <a:pt x="374759" y="25999"/>
                </a:lnTo>
                <a:lnTo>
                  <a:pt x="335455" y="40624"/>
                </a:lnTo>
                <a:lnTo>
                  <a:pt x="297129" y="58498"/>
                </a:lnTo>
                <a:lnTo>
                  <a:pt x="259979" y="79623"/>
                </a:lnTo>
                <a:lnTo>
                  <a:pt x="224198" y="103997"/>
                </a:lnTo>
                <a:lnTo>
                  <a:pt x="189984" y="131622"/>
                </a:lnTo>
                <a:lnTo>
                  <a:pt x="157531" y="162496"/>
                </a:lnTo>
                <a:lnTo>
                  <a:pt x="127600" y="195971"/>
                </a:lnTo>
                <a:lnTo>
                  <a:pt x="100820" y="231264"/>
                </a:lnTo>
                <a:lnTo>
                  <a:pt x="77190" y="268171"/>
                </a:lnTo>
                <a:lnTo>
                  <a:pt x="56711" y="306493"/>
                </a:lnTo>
                <a:lnTo>
                  <a:pt x="39382" y="346026"/>
                </a:lnTo>
                <a:lnTo>
                  <a:pt x="25205" y="386568"/>
                </a:lnTo>
                <a:lnTo>
                  <a:pt x="14177" y="427918"/>
                </a:lnTo>
                <a:lnTo>
                  <a:pt x="6301" y="469874"/>
                </a:lnTo>
                <a:lnTo>
                  <a:pt x="1575" y="512234"/>
                </a:lnTo>
                <a:lnTo>
                  <a:pt x="0" y="554796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36">
            <a:extLst>
              <a:ext uri="{FF2B5EF4-FFF2-40B4-BE49-F238E27FC236}">
                <a16:creationId xmlns="" xmlns:a16="http://schemas.microsoft.com/office/drawing/2014/main" id="{DCD10260-528F-4D43-A26C-9FD05E9BF526}"/>
              </a:ext>
            </a:extLst>
          </p:cNvPr>
          <p:cNvSpPr/>
          <p:nvPr/>
        </p:nvSpPr>
        <p:spPr>
          <a:xfrm>
            <a:off x="399924" y="3148943"/>
            <a:ext cx="1075695" cy="1109593"/>
          </a:xfrm>
          <a:custGeom>
            <a:avLst/>
            <a:gdLst/>
            <a:ahLst/>
            <a:cxnLst/>
            <a:rect l="l" t="t" r="r" b="b"/>
            <a:pathLst>
              <a:path w="1075695" h="1109593">
                <a:moveTo>
                  <a:pt x="918163" y="162496"/>
                </a:moveTo>
                <a:lnTo>
                  <a:pt x="948094" y="195971"/>
                </a:lnTo>
                <a:lnTo>
                  <a:pt x="974875" y="231264"/>
                </a:lnTo>
                <a:lnTo>
                  <a:pt x="998505" y="268171"/>
                </a:lnTo>
                <a:lnTo>
                  <a:pt x="1018984" y="306493"/>
                </a:lnTo>
                <a:lnTo>
                  <a:pt x="1036312" y="346026"/>
                </a:lnTo>
                <a:lnTo>
                  <a:pt x="1050490" y="386568"/>
                </a:lnTo>
                <a:lnTo>
                  <a:pt x="1061517" y="427919"/>
                </a:lnTo>
                <a:lnTo>
                  <a:pt x="1069394" y="469875"/>
                </a:lnTo>
                <a:lnTo>
                  <a:pt x="1074120" y="512235"/>
                </a:lnTo>
                <a:lnTo>
                  <a:pt x="1075695" y="554796"/>
                </a:lnTo>
                <a:lnTo>
                  <a:pt x="1074120" y="597358"/>
                </a:lnTo>
                <a:lnTo>
                  <a:pt x="1069394" y="639718"/>
                </a:lnTo>
                <a:lnTo>
                  <a:pt x="1061517" y="681674"/>
                </a:lnTo>
                <a:lnTo>
                  <a:pt x="1050490" y="723025"/>
                </a:lnTo>
                <a:lnTo>
                  <a:pt x="1036312" y="763567"/>
                </a:lnTo>
                <a:lnTo>
                  <a:pt x="1018984" y="803100"/>
                </a:lnTo>
                <a:lnTo>
                  <a:pt x="998505" y="841421"/>
                </a:lnTo>
                <a:lnTo>
                  <a:pt x="974875" y="878329"/>
                </a:lnTo>
                <a:lnTo>
                  <a:pt x="948094" y="913622"/>
                </a:lnTo>
                <a:lnTo>
                  <a:pt x="918163" y="947097"/>
                </a:lnTo>
                <a:lnTo>
                  <a:pt x="885711" y="977971"/>
                </a:lnTo>
                <a:lnTo>
                  <a:pt x="851496" y="1005596"/>
                </a:lnTo>
                <a:lnTo>
                  <a:pt x="815716" y="1029970"/>
                </a:lnTo>
                <a:lnTo>
                  <a:pt x="778565" y="1051095"/>
                </a:lnTo>
                <a:lnTo>
                  <a:pt x="740240" y="1068969"/>
                </a:lnTo>
                <a:lnTo>
                  <a:pt x="700936" y="1083594"/>
                </a:lnTo>
                <a:lnTo>
                  <a:pt x="660849" y="1094969"/>
                </a:lnTo>
                <a:lnTo>
                  <a:pt x="620175" y="1103094"/>
                </a:lnTo>
                <a:lnTo>
                  <a:pt x="579109" y="1107968"/>
                </a:lnTo>
                <a:lnTo>
                  <a:pt x="537847" y="1109593"/>
                </a:lnTo>
                <a:lnTo>
                  <a:pt x="496586" y="1107968"/>
                </a:lnTo>
                <a:lnTo>
                  <a:pt x="455520" y="1103094"/>
                </a:lnTo>
                <a:lnTo>
                  <a:pt x="414846" y="1094969"/>
                </a:lnTo>
                <a:lnTo>
                  <a:pt x="374759" y="1083594"/>
                </a:lnTo>
                <a:lnTo>
                  <a:pt x="335455" y="1068969"/>
                </a:lnTo>
                <a:lnTo>
                  <a:pt x="297130" y="1051095"/>
                </a:lnTo>
                <a:lnTo>
                  <a:pt x="259979" y="1029970"/>
                </a:lnTo>
                <a:lnTo>
                  <a:pt x="224198" y="1005596"/>
                </a:lnTo>
                <a:lnTo>
                  <a:pt x="189984" y="977971"/>
                </a:lnTo>
                <a:lnTo>
                  <a:pt x="157532" y="947097"/>
                </a:lnTo>
                <a:lnTo>
                  <a:pt x="127600" y="913622"/>
                </a:lnTo>
                <a:lnTo>
                  <a:pt x="100820" y="878329"/>
                </a:lnTo>
                <a:lnTo>
                  <a:pt x="77190" y="841421"/>
                </a:lnTo>
                <a:lnTo>
                  <a:pt x="56711" y="803100"/>
                </a:lnTo>
                <a:lnTo>
                  <a:pt x="39383" y="763567"/>
                </a:lnTo>
                <a:lnTo>
                  <a:pt x="25205" y="723025"/>
                </a:lnTo>
                <a:lnTo>
                  <a:pt x="14177" y="681674"/>
                </a:lnTo>
                <a:lnTo>
                  <a:pt x="6301" y="639718"/>
                </a:lnTo>
                <a:lnTo>
                  <a:pt x="1575" y="597358"/>
                </a:lnTo>
                <a:lnTo>
                  <a:pt x="0" y="554796"/>
                </a:lnTo>
                <a:lnTo>
                  <a:pt x="1575" y="512235"/>
                </a:lnTo>
                <a:lnTo>
                  <a:pt x="6301" y="469875"/>
                </a:lnTo>
                <a:lnTo>
                  <a:pt x="14177" y="427919"/>
                </a:lnTo>
                <a:lnTo>
                  <a:pt x="25205" y="386568"/>
                </a:lnTo>
                <a:lnTo>
                  <a:pt x="39383" y="346026"/>
                </a:lnTo>
                <a:lnTo>
                  <a:pt x="56711" y="306493"/>
                </a:lnTo>
                <a:lnTo>
                  <a:pt x="77190" y="268171"/>
                </a:lnTo>
                <a:lnTo>
                  <a:pt x="100820" y="231264"/>
                </a:lnTo>
                <a:lnTo>
                  <a:pt x="127600" y="195971"/>
                </a:lnTo>
                <a:lnTo>
                  <a:pt x="157532" y="162496"/>
                </a:lnTo>
                <a:lnTo>
                  <a:pt x="189984" y="131621"/>
                </a:lnTo>
                <a:lnTo>
                  <a:pt x="224198" y="103997"/>
                </a:lnTo>
                <a:lnTo>
                  <a:pt x="259979" y="79623"/>
                </a:lnTo>
                <a:lnTo>
                  <a:pt x="297130" y="58498"/>
                </a:lnTo>
                <a:lnTo>
                  <a:pt x="335455" y="40624"/>
                </a:lnTo>
                <a:lnTo>
                  <a:pt x="374759" y="25999"/>
                </a:lnTo>
                <a:lnTo>
                  <a:pt x="414846" y="14624"/>
                </a:lnTo>
                <a:lnTo>
                  <a:pt x="455520" y="6499"/>
                </a:lnTo>
                <a:lnTo>
                  <a:pt x="496586" y="1624"/>
                </a:lnTo>
                <a:lnTo>
                  <a:pt x="537847" y="0"/>
                </a:lnTo>
                <a:lnTo>
                  <a:pt x="579109" y="1624"/>
                </a:lnTo>
                <a:lnTo>
                  <a:pt x="620175" y="6499"/>
                </a:lnTo>
                <a:lnTo>
                  <a:pt x="660849" y="14624"/>
                </a:lnTo>
                <a:lnTo>
                  <a:pt x="700936" y="25999"/>
                </a:lnTo>
                <a:lnTo>
                  <a:pt x="740240" y="40624"/>
                </a:lnTo>
                <a:lnTo>
                  <a:pt x="778565" y="58498"/>
                </a:lnTo>
                <a:lnTo>
                  <a:pt x="815716" y="79623"/>
                </a:lnTo>
                <a:lnTo>
                  <a:pt x="851496" y="103997"/>
                </a:lnTo>
                <a:lnTo>
                  <a:pt x="885711" y="131621"/>
                </a:lnTo>
                <a:lnTo>
                  <a:pt x="918163" y="162496"/>
                </a:lnTo>
                <a:close/>
              </a:path>
            </a:pathLst>
          </a:custGeom>
          <a:ln w="28575">
            <a:solidFill>
              <a:srgbClr val="FEFF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37">
            <a:extLst>
              <a:ext uri="{FF2B5EF4-FFF2-40B4-BE49-F238E27FC236}">
                <a16:creationId xmlns="" xmlns:a16="http://schemas.microsoft.com/office/drawing/2014/main" id="{0663482E-AEFA-4B9C-8AA5-E10648AF458C}"/>
              </a:ext>
            </a:extLst>
          </p:cNvPr>
          <p:cNvSpPr/>
          <p:nvPr/>
        </p:nvSpPr>
        <p:spPr>
          <a:xfrm>
            <a:off x="360029" y="3252799"/>
            <a:ext cx="1241392" cy="9464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38">
            <a:extLst>
              <a:ext uri="{FF2B5EF4-FFF2-40B4-BE49-F238E27FC236}">
                <a16:creationId xmlns="" xmlns:a16="http://schemas.microsoft.com/office/drawing/2014/main" id="{1AB0ECB1-7245-4AFD-A28C-564F6EE7DDD0}"/>
              </a:ext>
            </a:extLst>
          </p:cNvPr>
          <p:cNvSpPr/>
          <p:nvPr/>
        </p:nvSpPr>
        <p:spPr>
          <a:xfrm>
            <a:off x="6184927" y="3044587"/>
            <a:ext cx="1270000" cy="1308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39">
            <a:extLst>
              <a:ext uri="{FF2B5EF4-FFF2-40B4-BE49-F238E27FC236}">
                <a16:creationId xmlns="" xmlns:a16="http://schemas.microsoft.com/office/drawing/2014/main" id="{0DA74999-1D23-406D-B389-9DD291140DCA}"/>
              </a:ext>
            </a:extLst>
          </p:cNvPr>
          <p:cNvSpPr/>
          <p:nvPr/>
        </p:nvSpPr>
        <p:spPr>
          <a:xfrm>
            <a:off x="6210327" y="3069987"/>
            <a:ext cx="1216687" cy="1255030"/>
          </a:xfrm>
          <a:custGeom>
            <a:avLst/>
            <a:gdLst/>
            <a:ahLst/>
            <a:cxnLst/>
            <a:rect l="l" t="t" r="r" b="b"/>
            <a:pathLst>
              <a:path w="1216687" h="1255030">
                <a:moveTo>
                  <a:pt x="1038508" y="183794"/>
                </a:moveTo>
                <a:lnTo>
                  <a:pt x="1072362" y="221657"/>
                </a:lnTo>
                <a:lnTo>
                  <a:pt x="1102652" y="261576"/>
                </a:lnTo>
                <a:lnTo>
                  <a:pt x="1129379" y="303321"/>
                </a:lnTo>
                <a:lnTo>
                  <a:pt x="1152543" y="346665"/>
                </a:lnTo>
                <a:lnTo>
                  <a:pt x="1172142" y="391380"/>
                </a:lnTo>
                <a:lnTo>
                  <a:pt x="1188178" y="437237"/>
                </a:lnTo>
                <a:lnTo>
                  <a:pt x="1200651" y="484007"/>
                </a:lnTo>
                <a:lnTo>
                  <a:pt x="1209560" y="531462"/>
                </a:lnTo>
                <a:lnTo>
                  <a:pt x="1214905" y="579374"/>
                </a:lnTo>
                <a:lnTo>
                  <a:pt x="1216687" y="627514"/>
                </a:lnTo>
                <a:lnTo>
                  <a:pt x="1214905" y="675655"/>
                </a:lnTo>
                <a:lnTo>
                  <a:pt x="1209560" y="723567"/>
                </a:lnTo>
                <a:lnTo>
                  <a:pt x="1200651" y="771022"/>
                </a:lnTo>
                <a:lnTo>
                  <a:pt x="1188178" y="817792"/>
                </a:lnTo>
                <a:lnTo>
                  <a:pt x="1172142" y="863649"/>
                </a:lnTo>
                <a:lnTo>
                  <a:pt x="1152543" y="908364"/>
                </a:lnTo>
                <a:lnTo>
                  <a:pt x="1129379" y="951708"/>
                </a:lnTo>
                <a:lnTo>
                  <a:pt x="1102652" y="993453"/>
                </a:lnTo>
                <a:lnTo>
                  <a:pt x="1072362" y="1033372"/>
                </a:lnTo>
                <a:lnTo>
                  <a:pt x="1038508" y="1071235"/>
                </a:lnTo>
                <a:lnTo>
                  <a:pt x="1001802" y="1106156"/>
                </a:lnTo>
                <a:lnTo>
                  <a:pt x="963103" y="1137401"/>
                </a:lnTo>
                <a:lnTo>
                  <a:pt x="922633" y="1164970"/>
                </a:lnTo>
                <a:lnTo>
                  <a:pt x="880612" y="1188863"/>
                </a:lnTo>
                <a:lnTo>
                  <a:pt x="837264" y="1209081"/>
                </a:lnTo>
                <a:lnTo>
                  <a:pt x="792808" y="1225623"/>
                </a:lnTo>
                <a:lnTo>
                  <a:pt x="747467" y="1238488"/>
                </a:lnTo>
                <a:lnTo>
                  <a:pt x="701462" y="1247678"/>
                </a:lnTo>
                <a:lnTo>
                  <a:pt x="655013" y="1253192"/>
                </a:lnTo>
                <a:lnTo>
                  <a:pt x="608343" y="1255030"/>
                </a:lnTo>
                <a:lnTo>
                  <a:pt x="561674" y="1253192"/>
                </a:lnTo>
                <a:lnTo>
                  <a:pt x="515225" y="1247678"/>
                </a:lnTo>
                <a:lnTo>
                  <a:pt x="469220" y="1238488"/>
                </a:lnTo>
                <a:lnTo>
                  <a:pt x="423879" y="1225623"/>
                </a:lnTo>
                <a:lnTo>
                  <a:pt x="379423" y="1209081"/>
                </a:lnTo>
                <a:lnTo>
                  <a:pt x="336075" y="1188863"/>
                </a:lnTo>
                <a:lnTo>
                  <a:pt x="294054" y="1164970"/>
                </a:lnTo>
                <a:lnTo>
                  <a:pt x="253584" y="1137401"/>
                </a:lnTo>
                <a:lnTo>
                  <a:pt x="214885" y="1106156"/>
                </a:lnTo>
                <a:lnTo>
                  <a:pt x="178179" y="1071235"/>
                </a:lnTo>
                <a:lnTo>
                  <a:pt x="144325" y="1033372"/>
                </a:lnTo>
                <a:lnTo>
                  <a:pt x="114035" y="993453"/>
                </a:lnTo>
                <a:lnTo>
                  <a:pt x="87308" y="951708"/>
                </a:lnTo>
                <a:lnTo>
                  <a:pt x="64144" y="908364"/>
                </a:lnTo>
                <a:lnTo>
                  <a:pt x="44544" y="863649"/>
                </a:lnTo>
                <a:lnTo>
                  <a:pt x="28508" y="817792"/>
                </a:lnTo>
                <a:lnTo>
                  <a:pt x="16036" y="771022"/>
                </a:lnTo>
                <a:lnTo>
                  <a:pt x="7127" y="723567"/>
                </a:lnTo>
                <a:lnTo>
                  <a:pt x="1781" y="675655"/>
                </a:lnTo>
                <a:lnTo>
                  <a:pt x="0" y="627514"/>
                </a:lnTo>
                <a:lnTo>
                  <a:pt x="1781" y="579374"/>
                </a:lnTo>
                <a:lnTo>
                  <a:pt x="7127" y="531462"/>
                </a:lnTo>
                <a:lnTo>
                  <a:pt x="16036" y="484007"/>
                </a:lnTo>
                <a:lnTo>
                  <a:pt x="28508" y="437237"/>
                </a:lnTo>
                <a:lnTo>
                  <a:pt x="44544" y="391380"/>
                </a:lnTo>
                <a:lnTo>
                  <a:pt x="64144" y="346665"/>
                </a:lnTo>
                <a:lnTo>
                  <a:pt x="87308" y="303321"/>
                </a:lnTo>
                <a:lnTo>
                  <a:pt x="114035" y="261576"/>
                </a:lnTo>
                <a:lnTo>
                  <a:pt x="144325" y="221657"/>
                </a:lnTo>
                <a:lnTo>
                  <a:pt x="178179" y="183794"/>
                </a:lnTo>
                <a:lnTo>
                  <a:pt x="214885" y="148873"/>
                </a:lnTo>
                <a:lnTo>
                  <a:pt x="253584" y="117628"/>
                </a:lnTo>
                <a:lnTo>
                  <a:pt x="294054" y="90059"/>
                </a:lnTo>
                <a:lnTo>
                  <a:pt x="336075" y="66166"/>
                </a:lnTo>
                <a:lnTo>
                  <a:pt x="379423" y="45948"/>
                </a:lnTo>
                <a:lnTo>
                  <a:pt x="423879" y="29407"/>
                </a:lnTo>
                <a:lnTo>
                  <a:pt x="469220" y="16541"/>
                </a:lnTo>
                <a:lnTo>
                  <a:pt x="515225" y="7351"/>
                </a:lnTo>
                <a:lnTo>
                  <a:pt x="561674" y="1837"/>
                </a:lnTo>
                <a:lnTo>
                  <a:pt x="608343" y="0"/>
                </a:lnTo>
                <a:lnTo>
                  <a:pt x="655013" y="1837"/>
                </a:lnTo>
                <a:lnTo>
                  <a:pt x="701462" y="7351"/>
                </a:lnTo>
                <a:lnTo>
                  <a:pt x="747467" y="16541"/>
                </a:lnTo>
                <a:lnTo>
                  <a:pt x="792808" y="29407"/>
                </a:lnTo>
                <a:lnTo>
                  <a:pt x="837264" y="45948"/>
                </a:lnTo>
                <a:lnTo>
                  <a:pt x="880612" y="66166"/>
                </a:lnTo>
                <a:lnTo>
                  <a:pt x="922633" y="90059"/>
                </a:lnTo>
                <a:lnTo>
                  <a:pt x="963103" y="117628"/>
                </a:lnTo>
                <a:lnTo>
                  <a:pt x="1001802" y="148873"/>
                </a:lnTo>
                <a:lnTo>
                  <a:pt x="1038508" y="183794"/>
                </a:lnTo>
                <a:close/>
              </a:path>
            </a:pathLst>
          </a:custGeom>
          <a:ln w="12700">
            <a:solidFill>
              <a:srgbClr val="92C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40">
            <a:extLst>
              <a:ext uri="{FF2B5EF4-FFF2-40B4-BE49-F238E27FC236}">
                <a16:creationId xmlns="" xmlns:a16="http://schemas.microsoft.com/office/drawing/2014/main" id="{B7151A4D-F4CD-4ADB-AB38-87F45E4968D0}"/>
              </a:ext>
            </a:extLst>
          </p:cNvPr>
          <p:cNvSpPr/>
          <p:nvPr/>
        </p:nvSpPr>
        <p:spPr>
          <a:xfrm>
            <a:off x="6286617" y="3148941"/>
            <a:ext cx="1075696" cy="1109593"/>
          </a:xfrm>
          <a:custGeom>
            <a:avLst/>
            <a:gdLst/>
            <a:ahLst/>
            <a:cxnLst/>
            <a:rect l="l" t="t" r="r" b="b"/>
            <a:pathLst>
              <a:path w="1075696" h="1109593">
                <a:moveTo>
                  <a:pt x="1575" y="597358"/>
                </a:moveTo>
                <a:lnTo>
                  <a:pt x="6301" y="639718"/>
                </a:lnTo>
                <a:lnTo>
                  <a:pt x="14177" y="681674"/>
                </a:lnTo>
                <a:lnTo>
                  <a:pt x="25205" y="723024"/>
                </a:lnTo>
                <a:lnTo>
                  <a:pt x="39383" y="763567"/>
                </a:lnTo>
                <a:lnTo>
                  <a:pt x="56711" y="803100"/>
                </a:lnTo>
                <a:lnTo>
                  <a:pt x="77190" y="841421"/>
                </a:lnTo>
                <a:lnTo>
                  <a:pt x="100820" y="878329"/>
                </a:lnTo>
                <a:lnTo>
                  <a:pt x="127600" y="913622"/>
                </a:lnTo>
                <a:lnTo>
                  <a:pt x="157532" y="947097"/>
                </a:lnTo>
                <a:lnTo>
                  <a:pt x="189984" y="977971"/>
                </a:lnTo>
                <a:lnTo>
                  <a:pt x="224199" y="1005596"/>
                </a:lnTo>
                <a:lnTo>
                  <a:pt x="259979" y="1029970"/>
                </a:lnTo>
                <a:lnTo>
                  <a:pt x="297130" y="1051095"/>
                </a:lnTo>
                <a:lnTo>
                  <a:pt x="335455" y="1068969"/>
                </a:lnTo>
                <a:lnTo>
                  <a:pt x="374759" y="1083594"/>
                </a:lnTo>
                <a:lnTo>
                  <a:pt x="414846" y="1094969"/>
                </a:lnTo>
                <a:lnTo>
                  <a:pt x="455520" y="1103094"/>
                </a:lnTo>
                <a:lnTo>
                  <a:pt x="496586" y="1107968"/>
                </a:lnTo>
                <a:lnTo>
                  <a:pt x="537848" y="1109593"/>
                </a:lnTo>
                <a:lnTo>
                  <a:pt x="579109" y="1107968"/>
                </a:lnTo>
                <a:lnTo>
                  <a:pt x="620175" y="1103094"/>
                </a:lnTo>
                <a:lnTo>
                  <a:pt x="660849" y="1094969"/>
                </a:lnTo>
                <a:lnTo>
                  <a:pt x="700936" y="1083594"/>
                </a:lnTo>
                <a:lnTo>
                  <a:pt x="740240" y="1068969"/>
                </a:lnTo>
                <a:lnTo>
                  <a:pt x="778566" y="1051095"/>
                </a:lnTo>
                <a:lnTo>
                  <a:pt x="815716" y="1029970"/>
                </a:lnTo>
                <a:lnTo>
                  <a:pt x="851497" y="1005596"/>
                </a:lnTo>
                <a:lnTo>
                  <a:pt x="885711" y="977971"/>
                </a:lnTo>
                <a:lnTo>
                  <a:pt x="918164" y="947097"/>
                </a:lnTo>
                <a:lnTo>
                  <a:pt x="948095" y="913622"/>
                </a:lnTo>
                <a:lnTo>
                  <a:pt x="974875" y="878329"/>
                </a:lnTo>
                <a:lnTo>
                  <a:pt x="998505" y="841421"/>
                </a:lnTo>
                <a:lnTo>
                  <a:pt x="1018984" y="803100"/>
                </a:lnTo>
                <a:lnTo>
                  <a:pt x="1036313" y="763567"/>
                </a:lnTo>
                <a:lnTo>
                  <a:pt x="1050491" y="723024"/>
                </a:lnTo>
                <a:lnTo>
                  <a:pt x="1061518" y="681674"/>
                </a:lnTo>
                <a:lnTo>
                  <a:pt x="1069395" y="639718"/>
                </a:lnTo>
                <a:lnTo>
                  <a:pt x="1074121" y="597358"/>
                </a:lnTo>
                <a:lnTo>
                  <a:pt x="1075696" y="554796"/>
                </a:lnTo>
                <a:lnTo>
                  <a:pt x="1074121" y="512234"/>
                </a:lnTo>
                <a:lnTo>
                  <a:pt x="1069395" y="469874"/>
                </a:lnTo>
                <a:lnTo>
                  <a:pt x="1061518" y="427918"/>
                </a:lnTo>
                <a:lnTo>
                  <a:pt x="1050491" y="386568"/>
                </a:lnTo>
                <a:lnTo>
                  <a:pt x="1036313" y="346026"/>
                </a:lnTo>
                <a:lnTo>
                  <a:pt x="1018984" y="306493"/>
                </a:lnTo>
                <a:lnTo>
                  <a:pt x="998505" y="268171"/>
                </a:lnTo>
                <a:lnTo>
                  <a:pt x="974875" y="231264"/>
                </a:lnTo>
                <a:lnTo>
                  <a:pt x="948095" y="195971"/>
                </a:lnTo>
                <a:lnTo>
                  <a:pt x="918164" y="162496"/>
                </a:lnTo>
                <a:lnTo>
                  <a:pt x="885711" y="131622"/>
                </a:lnTo>
                <a:lnTo>
                  <a:pt x="851497" y="103997"/>
                </a:lnTo>
                <a:lnTo>
                  <a:pt x="815716" y="79623"/>
                </a:lnTo>
                <a:lnTo>
                  <a:pt x="778566" y="58498"/>
                </a:lnTo>
                <a:lnTo>
                  <a:pt x="740240" y="40624"/>
                </a:lnTo>
                <a:lnTo>
                  <a:pt x="700936" y="25999"/>
                </a:lnTo>
                <a:lnTo>
                  <a:pt x="660849" y="14624"/>
                </a:lnTo>
                <a:lnTo>
                  <a:pt x="620175" y="6499"/>
                </a:lnTo>
                <a:lnTo>
                  <a:pt x="579109" y="1624"/>
                </a:lnTo>
                <a:lnTo>
                  <a:pt x="537848" y="0"/>
                </a:lnTo>
                <a:lnTo>
                  <a:pt x="496586" y="1624"/>
                </a:lnTo>
                <a:lnTo>
                  <a:pt x="455520" y="6499"/>
                </a:lnTo>
                <a:lnTo>
                  <a:pt x="414846" y="14624"/>
                </a:lnTo>
                <a:lnTo>
                  <a:pt x="374759" y="25999"/>
                </a:lnTo>
                <a:lnTo>
                  <a:pt x="335455" y="40624"/>
                </a:lnTo>
                <a:lnTo>
                  <a:pt x="297130" y="58498"/>
                </a:lnTo>
                <a:lnTo>
                  <a:pt x="259979" y="79623"/>
                </a:lnTo>
                <a:lnTo>
                  <a:pt x="224199" y="103997"/>
                </a:lnTo>
                <a:lnTo>
                  <a:pt x="189984" y="131622"/>
                </a:lnTo>
                <a:lnTo>
                  <a:pt x="157532" y="162496"/>
                </a:lnTo>
                <a:lnTo>
                  <a:pt x="127600" y="195971"/>
                </a:lnTo>
                <a:lnTo>
                  <a:pt x="100820" y="231264"/>
                </a:lnTo>
                <a:lnTo>
                  <a:pt x="77190" y="268171"/>
                </a:lnTo>
                <a:lnTo>
                  <a:pt x="56711" y="306493"/>
                </a:lnTo>
                <a:lnTo>
                  <a:pt x="39383" y="346026"/>
                </a:lnTo>
                <a:lnTo>
                  <a:pt x="25205" y="386568"/>
                </a:lnTo>
                <a:lnTo>
                  <a:pt x="14177" y="427918"/>
                </a:lnTo>
                <a:lnTo>
                  <a:pt x="6301" y="469874"/>
                </a:lnTo>
                <a:lnTo>
                  <a:pt x="1575" y="512234"/>
                </a:lnTo>
                <a:lnTo>
                  <a:pt x="0" y="554796"/>
                </a:lnTo>
                <a:lnTo>
                  <a:pt x="1575" y="597358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41">
            <a:extLst>
              <a:ext uri="{FF2B5EF4-FFF2-40B4-BE49-F238E27FC236}">
                <a16:creationId xmlns="" xmlns:a16="http://schemas.microsoft.com/office/drawing/2014/main" id="{20493C25-D945-41F1-96FC-98A607B9EF4E}"/>
              </a:ext>
            </a:extLst>
          </p:cNvPr>
          <p:cNvSpPr/>
          <p:nvPr/>
        </p:nvSpPr>
        <p:spPr>
          <a:xfrm>
            <a:off x="6286617" y="3148941"/>
            <a:ext cx="1075695" cy="1109593"/>
          </a:xfrm>
          <a:custGeom>
            <a:avLst/>
            <a:gdLst/>
            <a:ahLst/>
            <a:cxnLst/>
            <a:rect l="l" t="t" r="r" b="b"/>
            <a:pathLst>
              <a:path w="1075695" h="1109593">
                <a:moveTo>
                  <a:pt x="918163" y="162496"/>
                </a:moveTo>
                <a:lnTo>
                  <a:pt x="948094" y="195971"/>
                </a:lnTo>
                <a:lnTo>
                  <a:pt x="974875" y="231264"/>
                </a:lnTo>
                <a:lnTo>
                  <a:pt x="998505" y="268171"/>
                </a:lnTo>
                <a:lnTo>
                  <a:pt x="1018984" y="306493"/>
                </a:lnTo>
                <a:lnTo>
                  <a:pt x="1036312" y="346026"/>
                </a:lnTo>
                <a:lnTo>
                  <a:pt x="1050490" y="386568"/>
                </a:lnTo>
                <a:lnTo>
                  <a:pt x="1061517" y="427919"/>
                </a:lnTo>
                <a:lnTo>
                  <a:pt x="1069394" y="469875"/>
                </a:lnTo>
                <a:lnTo>
                  <a:pt x="1074120" y="512235"/>
                </a:lnTo>
                <a:lnTo>
                  <a:pt x="1075695" y="554796"/>
                </a:lnTo>
                <a:lnTo>
                  <a:pt x="1074120" y="597358"/>
                </a:lnTo>
                <a:lnTo>
                  <a:pt x="1069394" y="639718"/>
                </a:lnTo>
                <a:lnTo>
                  <a:pt x="1061517" y="681674"/>
                </a:lnTo>
                <a:lnTo>
                  <a:pt x="1050490" y="723025"/>
                </a:lnTo>
                <a:lnTo>
                  <a:pt x="1036312" y="763567"/>
                </a:lnTo>
                <a:lnTo>
                  <a:pt x="1018984" y="803100"/>
                </a:lnTo>
                <a:lnTo>
                  <a:pt x="998505" y="841421"/>
                </a:lnTo>
                <a:lnTo>
                  <a:pt x="974875" y="878329"/>
                </a:lnTo>
                <a:lnTo>
                  <a:pt x="948094" y="913622"/>
                </a:lnTo>
                <a:lnTo>
                  <a:pt x="918163" y="947097"/>
                </a:lnTo>
                <a:lnTo>
                  <a:pt x="885711" y="977971"/>
                </a:lnTo>
                <a:lnTo>
                  <a:pt x="851496" y="1005596"/>
                </a:lnTo>
                <a:lnTo>
                  <a:pt x="815716" y="1029970"/>
                </a:lnTo>
                <a:lnTo>
                  <a:pt x="778565" y="1051095"/>
                </a:lnTo>
                <a:lnTo>
                  <a:pt x="740240" y="1068969"/>
                </a:lnTo>
                <a:lnTo>
                  <a:pt x="700936" y="1083594"/>
                </a:lnTo>
                <a:lnTo>
                  <a:pt x="660849" y="1094969"/>
                </a:lnTo>
                <a:lnTo>
                  <a:pt x="620175" y="1103094"/>
                </a:lnTo>
                <a:lnTo>
                  <a:pt x="579109" y="1107968"/>
                </a:lnTo>
                <a:lnTo>
                  <a:pt x="537847" y="1109593"/>
                </a:lnTo>
                <a:lnTo>
                  <a:pt x="496586" y="1107968"/>
                </a:lnTo>
                <a:lnTo>
                  <a:pt x="455520" y="1103094"/>
                </a:lnTo>
                <a:lnTo>
                  <a:pt x="414846" y="1094969"/>
                </a:lnTo>
                <a:lnTo>
                  <a:pt x="374759" y="1083594"/>
                </a:lnTo>
                <a:lnTo>
                  <a:pt x="335455" y="1068969"/>
                </a:lnTo>
                <a:lnTo>
                  <a:pt x="297130" y="1051095"/>
                </a:lnTo>
                <a:lnTo>
                  <a:pt x="259979" y="1029970"/>
                </a:lnTo>
                <a:lnTo>
                  <a:pt x="224198" y="1005596"/>
                </a:lnTo>
                <a:lnTo>
                  <a:pt x="189984" y="977971"/>
                </a:lnTo>
                <a:lnTo>
                  <a:pt x="157532" y="947097"/>
                </a:lnTo>
                <a:lnTo>
                  <a:pt x="127600" y="913622"/>
                </a:lnTo>
                <a:lnTo>
                  <a:pt x="100820" y="878329"/>
                </a:lnTo>
                <a:lnTo>
                  <a:pt x="77190" y="841421"/>
                </a:lnTo>
                <a:lnTo>
                  <a:pt x="56711" y="803100"/>
                </a:lnTo>
                <a:lnTo>
                  <a:pt x="39383" y="763567"/>
                </a:lnTo>
                <a:lnTo>
                  <a:pt x="25205" y="723025"/>
                </a:lnTo>
                <a:lnTo>
                  <a:pt x="14177" y="681674"/>
                </a:lnTo>
                <a:lnTo>
                  <a:pt x="6301" y="639718"/>
                </a:lnTo>
                <a:lnTo>
                  <a:pt x="1575" y="597358"/>
                </a:lnTo>
                <a:lnTo>
                  <a:pt x="0" y="554796"/>
                </a:lnTo>
                <a:lnTo>
                  <a:pt x="1575" y="512235"/>
                </a:lnTo>
                <a:lnTo>
                  <a:pt x="6301" y="469875"/>
                </a:lnTo>
                <a:lnTo>
                  <a:pt x="14177" y="427919"/>
                </a:lnTo>
                <a:lnTo>
                  <a:pt x="25205" y="386568"/>
                </a:lnTo>
                <a:lnTo>
                  <a:pt x="39383" y="346026"/>
                </a:lnTo>
                <a:lnTo>
                  <a:pt x="56711" y="306493"/>
                </a:lnTo>
                <a:lnTo>
                  <a:pt x="77190" y="268171"/>
                </a:lnTo>
                <a:lnTo>
                  <a:pt x="100820" y="231264"/>
                </a:lnTo>
                <a:lnTo>
                  <a:pt x="127600" y="195971"/>
                </a:lnTo>
                <a:lnTo>
                  <a:pt x="157532" y="162496"/>
                </a:lnTo>
                <a:lnTo>
                  <a:pt x="189984" y="131621"/>
                </a:lnTo>
                <a:lnTo>
                  <a:pt x="224198" y="103997"/>
                </a:lnTo>
                <a:lnTo>
                  <a:pt x="259979" y="79623"/>
                </a:lnTo>
                <a:lnTo>
                  <a:pt x="297130" y="58498"/>
                </a:lnTo>
                <a:lnTo>
                  <a:pt x="335455" y="40624"/>
                </a:lnTo>
                <a:lnTo>
                  <a:pt x="374759" y="25999"/>
                </a:lnTo>
                <a:lnTo>
                  <a:pt x="414846" y="14624"/>
                </a:lnTo>
                <a:lnTo>
                  <a:pt x="455520" y="6499"/>
                </a:lnTo>
                <a:lnTo>
                  <a:pt x="496586" y="1624"/>
                </a:lnTo>
                <a:lnTo>
                  <a:pt x="537847" y="0"/>
                </a:lnTo>
                <a:lnTo>
                  <a:pt x="579109" y="1624"/>
                </a:lnTo>
                <a:lnTo>
                  <a:pt x="620175" y="6499"/>
                </a:lnTo>
                <a:lnTo>
                  <a:pt x="660849" y="14624"/>
                </a:lnTo>
                <a:lnTo>
                  <a:pt x="700936" y="25999"/>
                </a:lnTo>
                <a:lnTo>
                  <a:pt x="740240" y="40624"/>
                </a:lnTo>
                <a:lnTo>
                  <a:pt x="778565" y="58498"/>
                </a:lnTo>
                <a:lnTo>
                  <a:pt x="815716" y="79623"/>
                </a:lnTo>
                <a:lnTo>
                  <a:pt x="851496" y="103997"/>
                </a:lnTo>
                <a:lnTo>
                  <a:pt x="885711" y="131621"/>
                </a:lnTo>
                <a:lnTo>
                  <a:pt x="918163" y="162496"/>
                </a:lnTo>
                <a:close/>
              </a:path>
            </a:pathLst>
          </a:custGeom>
          <a:ln w="28575">
            <a:solidFill>
              <a:srgbClr val="FEFF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42">
            <a:extLst>
              <a:ext uri="{FF2B5EF4-FFF2-40B4-BE49-F238E27FC236}">
                <a16:creationId xmlns="" xmlns:a16="http://schemas.microsoft.com/office/drawing/2014/main" id="{C2A83B1D-41B1-4BC8-8FED-C3EC7474FE18}"/>
              </a:ext>
            </a:extLst>
          </p:cNvPr>
          <p:cNvSpPr/>
          <p:nvPr/>
        </p:nvSpPr>
        <p:spPr>
          <a:xfrm>
            <a:off x="6430668" y="3391990"/>
            <a:ext cx="900575" cy="7945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43">
            <a:extLst>
              <a:ext uri="{FF2B5EF4-FFF2-40B4-BE49-F238E27FC236}">
                <a16:creationId xmlns="" xmlns:a16="http://schemas.microsoft.com/office/drawing/2014/main" id="{915A5AD5-8673-4932-ACE1-B492E0FAB7A3}"/>
              </a:ext>
            </a:extLst>
          </p:cNvPr>
          <p:cNvSpPr/>
          <p:nvPr/>
        </p:nvSpPr>
        <p:spPr>
          <a:xfrm>
            <a:off x="6187290" y="1562295"/>
            <a:ext cx="1270000" cy="1308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44">
            <a:extLst>
              <a:ext uri="{FF2B5EF4-FFF2-40B4-BE49-F238E27FC236}">
                <a16:creationId xmlns="" xmlns:a16="http://schemas.microsoft.com/office/drawing/2014/main" id="{5DCD690F-E660-45C0-93DE-C2D97D63EAC5}"/>
              </a:ext>
            </a:extLst>
          </p:cNvPr>
          <p:cNvSpPr/>
          <p:nvPr/>
        </p:nvSpPr>
        <p:spPr>
          <a:xfrm>
            <a:off x="6212690" y="1587695"/>
            <a:ext cx="1216687" cy="1255030"/>
          </a:xfrm>
          <a:custGeom>
            <a:avLst/>
            <a:gdLst/>
            <a:ahLst/>
            <a:cxnLst/>
            <a:rect l="l" t="t" r="r" b="b"/>
            <a:pathLst>
              <a:path w="1216687" h="1255030">
                <a:moveTo>
                  <a:pt x="1038508" y="183794"/>
                </a:moveTo>
                <a:lnTo>
                  <a:pt x="1072362" y="221657"/>
                </a:lnTo>
                <a:lnTo>
                  <a:pt x="1102652" y="261576"/>
                </a:lnTo>
                <a:lnTo>
                  <a:pt x="1129379" y="303321"/>
                </a:lnTo>
                <a:lnTo>
                  <a:pt x="1152543" y="346665"/>
                </a:lnTo>
                <a:lnTo>
                  <a:pt x="1172142" y="391380"/>
                </a:lnTo>
                <a:lnTo>
                  <a:pt x="1188178" y="437237"/>
                </a:lnTo>
                <a:lnTo>
                  <a:pt x="1200651" y="484007"/>
                </a:lnTo>
                <a:lnTo>
                  <a:pt x="1209560" y="531462"/>
                </a:lnTo>
                <a:lnTo>
                  <a:pt x="1214905" y="579374"/>
                </a:lnTo>
                <a:lnTo>
                  <a:pt x="1216687" y="627514"/>
                </a:lnTo>
                <a:lnTo>
                  <a:pt x="1214905" y="675655"/>
                </a:lnTo>
                <a:lnTo>
                  <a:pt x="1209560" y="723567"/>
                </a:lnTo>
                <a:lnTo>
                  <a:pt x="1200651" y="771022"/>
                </a:lnTo>
                <a:lnTo>
                  <a:pt x="1188178" y="817792"/>
                </a:lnTo>
                <a:lnTo>
                  <a:pt x="1172142" y="863649"/>
                </a:lnTo>
                <a:lnTo>
                  <a:pt x="1152543" y="908364"/>
                </a:lnTo>
                <a:lnTo>
                  <a:pt x="1129379" y="951708"/>
                </a:lnTo>
                <a:lnTo>
                  <a:pt x="1102652" y="993453"/>
                </a:lnTo>
                <a:lnTo>
                  <a:pt x="1072362" y="1033372"/>
                </a:lnTo>
                <a:lnTo>
                  <a:pt x="1038508" y="1071235"/>
                </a:lnTo>
                <a:lnTo>
                  <a:pt x="1001802" y="1106156"/>
                </a:lnTo>
                <a:lnTo>
                  <a:pt x="963103" y="1137401"/>
                </a:lnTo>
                <a:lnTo>
                  <a:pt x="922633" y="1164970"/>
                </a:lnTo>
                <a:lnTo>
                  <a:pt x="880612" y="1188863"/>
                </a:lnTo>
                <a:lnTo>
                  <a:pt x="837264" y="1209081"/>
                </a:lnTo>
                <a:lnTo>
                  <a:pt x="792808" y="1225623"/>
                </a:lnTo>
                <a:lnTo>
                  <a:pt x="747467" y="1238488"/>
                </a:lnTo>
                <a:lnTo>
                  <a:pt x="701462" y="1247678"/>
                </a:lnTo>
                <a:lnTo>
                  <a:pt x="655013" y="1253192"/>
                </a:lnTo>
                <a:lnTo>
                  <a:pt x="608343" y="1255030"/>
                </a:lnTo>
                <a:lnTo>
                  <a:pt x="561674" y="1253192"/>
                </a:lnTo>
                <a:lnTo>
                  <a:pt x="515225" y="1247678"/>
                </a:lnTo>
                <a:lnTo>
                  <a:pt x="469220" y="1238488"/>
                </a:lnTo>
                <a:lnTo>
                  <a:pt x="423879" y="1225623"/>
                </a:lnTo>
                <a:lnTo>
                  <a:pt x="379423" y="1209081"/>
                </a:lnTo>
                <a:lnTo>
                  <a:pt x="336075" y="1188863"/>
                </a:lnTo>
                <a:lnTo>
                  <a:pt x="294054" y="1164970"/>
                </a:lnTo>
                <a:lnTo>
                  <a:pt x="253584" y="1137401"/>
                </a:lnTo>
                <a:lnTo>
                  <a:pt x="214885" y="1106156"/>
                </a:lnTo>
                <a:lnTo>
                  <a:pt x="178179" y="1071235"/>
                </a:lnTo>
                <a:lnTo>
                  <a:pt x="144325" y="1033372"/>
                </a:lnTo>
                <a:lnTo>
                  <a:pt x="114035" y="993453"/>
                </a:lnTo>
                <a:lnTo>
                  <a:pt x="87308" y="951708"/>
                </a:lnTo>
                <a:lnTo>
                  <a:pt x="64144" y="908364"/>
                </a:lnTo>
                <a:lnTo>
                  <a:pt x="44544" y="863649"/>
                </a:lnTo>
                <a:lnTo>
                  <a:pt x="28508" y="817792"/>
                </a:lnTo>
                <a:lnTo>
                  <a:pt x="16036" y="771022"/>
                </a:lnTo>
                <a:lnTo>
                  <a:pt x="7127" y="723567"/>
                </a:lnTo>
                <a:lnTo>
                  <a:pt x="1781" y="675655"/>
                </a:lnTo>
                <a:lnTo>
                  <a:pt x="0" y="627514"/>
                </a:lnTo>
                <a:lnTo>
                  <a:pt x="1781" y="579374"/>
                </a:lnTo>
                <a:lnTo>
                  <a:pt x="7127" y="531462"/>
                </a:lnTo>
                <a:lnTo>
                  <a:pt x="16036" y="484007"/>
                </a:lnTo>
                <a:lnTo>
                  <a:pt x="28508" y="437237"/>
                </a:lnTo>
                <a:lnTo>
                  <a:pt x="44544" y="391380"/>
                </a:lnTo>
                <a:lnTo>
                  <a:pt x="64144" y="346665"/>
                </a:lnTo>
                <a:lnTo>
                  <a:pt x="87308" y="303321"/>
                </a:lnTo>
                <a:lnTo>
                  <a:pt x="114035" y="261576"/>
                </a:lnTo>
                <a:lnTo>
                  <a:pt x="144325" y="221657"/>
                </a:lnTo>
                <a:lnTo>
                  <a:pt x="178179" y="183794"/>
                </a:lnTo>
                <a:lnTo>
                  <a:pt x="214885" y="148873"/>
                </a:lnTo>
                <a:lnTo>
                  <a:pt x="253584" y="117628"/>
                </a:lnTo>
                <a:lnTo>
                  <a:pt x="294054" y="90059"/>
                </a:lnTo>
                <a:lnTo>
                  <a:pt x="336075" y="66166"/>
                </a:lnTo>
                <a:lnTo>
                  <a:pt x="379423" y="45948"/>
                </a:lnTo>
                <a:lnTo>
                  <a:pt x="423879" y="29407"/>
                </a:lnTo>
                <a:lnTo>
                  <a:pt x="469220" y="16541"/>
                </a:lnTo>
                <a:lnTo>
                  <a:pt x="515225" y="7351"/>
                </a:lnTo>
                <a:lnTo>
                  <a:pt x="561674" y="1837"/>
                </a:lnTo>
                <a:lnTo>
                  <a:pt x="608343" y="0"/>
                </a:lnTo>
                <a:lnTo>
                  <a:pt x="655013" y="1837"/>
                </a:lnTo>
                <a:lnTo>
                  <a:pt x="701462" y="7351"/>
                </a:lnTo>
                <a:lnTo>
                  <a:pt x="747467" y="16541"/>
                </a:lnTo>
                <a:lnTo>
                  <a:pt x="792808" y="29407"/>
                </a:lnTo>
                <a:lnTo>
                  <a:pt x="837264" y="45948"/>
                </a:lnTo>
                <a:lnTo>
                  <a:pt x="880612" y="66166"/>
                </a:lnTo>
                <a:lnTo>
                  <a:pt x="922633" y="90059"/>
                </a:lnTo>
                <a:lnTo>
                  <a:pt x="963103" y="117628"/>
                </a:lnTo>
                <a:lnTo>
                  <a:pt x="1001802" y="148873"/>
                </a:lnTo>
                <a:lnTo>
                  <a:pt x="1038508" y="183794"/>
                </a:lnTo>
                <a:close/>
              </a:path>
            </a:pathLst>
          </a:custGeom>
          <a:ln w="12700">
            <a:solidFill>
              <a:srgbClr val="92CCD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45">
            <a:extLst>
              <a:ext uri="{FF2B5EF4-FFF2-40B4-BE49-F238E27FC236}">
                <a16:creationId xmlns="" xmlns:a16="http://schemas.microsoft.com/office/drawing/2014/main" id="{732B4DD9-11BE-4477-B57C-995BDCD0ED88}"/>
              </a:ext>
            </a:extLst>
          </p:cNvPr>
          <p:cNvSpPr/>
          <p:nvPr/>
        </p:nvSpPr>
        <p:spPr>
          <a:xfrm>
            <a:off x="6288981" y="1666650"/>
            <a:ext cx="1075696" cy="1109593"/>
          </a:xfrm>
          <a:custGeom>
            <a:avLst/>
            <a:gdLst/>
            <a:ahLst/>
            <a:cxnLst/>
            <a:rect l="l" t="t" r="r" b="b"/>
            <a:pathLst>
              <a:path w="1075696" h="1109593">
                <a:moveTo>
                  <a:pt x="0" y="554796"/>
                </a:moveTo>
                <a:lnTo>
                  <a:pt x="1575" y="597358"/>
                </a:lnTo>
                <a:lnTo>
                  <a:pt x="6301" y="639718"/>
                </a:lnTo>
                <a:lnTo>
                  <a:pt x="14177" y="681674"/>
                </a:lnTo>
                <a:lnTo>
                  <a:pt x="25205" y="723024"/>
                </a:lnTo>
                <a:lnTo>
                  <a:pt x="39383" y="763567"/>
                </a:lnTo>
                <a:lnTo>
                  <a:pt x="56711" y="803100"/>
                </a:lnTo>
                <a:lnTo>
                  <a:pt x="77190" y="841421"/>
                </a:lnTo>
                <a:lnTo>
                  <a:pt x="100820" y="878329"/>
                </a:lnTo>
                <a:lnTo>
                  <a:pt x="127600" y="913622"/>
                </a:lnTo>
                <a:lnTo>
                  <a:pt x="157532" y="947097"/>
                </a:lnTo>
                <a:lnTo>
                  <a:pt x="189984" y="977971"/>
                </a:lnTo>
                <a:lnTo>
                  <a:pt x="224199" y="1005596"/>
                </a:lnTo>
                <a:lnTo>
                  <a:pt x="259979" y="1029970"/>
                </a:lnTo>
                <a:lnTo>
                  <a:pt x="297130" y="1051095"/>
                </a:lnTo>
                <a:lnTo>
                  <a:pt x="335455" y="1068969"/>
                </a:lnTo>
                <a:lnTo>
                  <a:pt x="374759" y="1083594"/>
                </a:lnTo>
                <a:lnTo>
                  <a:pt x="414846" y="1094969"/>
                </a:lnTo>
                <a:lnTo>
                  <a:pt x="455520" y="1103094"/>
                </a:lnTo>
                <a:lnTo>
                  <a:pt x="496586" y="1107968"/>
                </a:lnTo>
                <a:lnTo>
                  <a:pt x="537848" y="1109593"/>
                </a:lnTo>
                <a:lnTo>
                  <a:pt x="579109" y="1107968"/>
                </a:lnTo>
                <a:lnTo>
                  <a:pt x="620175" y="1103094"/>
                </a:lnTo>
                <a:lnTo>
                  <a:pt x="660849" y="1094969"/>
                </a:lnTo>
                <a:lnTo>
                  <a:pt x="700936" y="1083594"/>
                </a:lnTo>
                <a:lnTo>
                  <a:pt x="740240" y="1068969"/>
                </a:lnTo>
                <a:lnTo>
                  <a:pt x="778566" y="1051095"/>
                </a:lnTo>
                <a:lnTo>
                  <a:pt x="815716" y="1029970"/>
                </a:lnTo>
                <a:lnTo>
                  <a:pt x="851497" y="1005596"/>
                </a:lnTo>
                <a:lnTo>
                  <a:pt x="885711" y="977971"/>
                </a:lnTo>
                <a:lnTo>
                  <a:pt x="918164" y="947097"/>
                </a:lnTo>
                <a:lnTo>
                  <a:pt x="948095" y="913622"/>
                </a:lnTo>
                <a:lnTo>
                  <a:pt x="974875" y="878329"/>
                </a:lnTo>
                <a:lnTo>
                  <a:pt x="998505" y="841421"/>
                </a:lnTo>
                <a:lnTo>
                  <a:pt x="1018984" y="803100"/>
                </a:lnTo>
                <a:lnTo>
                  <a:pt x="1036313" y="763567"/>
                </a:lnTo>
                <a:lnTo>
                  <a:pt x="1050491" y="723024"/>
                </a:lnTo>
                <a:lnTo>
                  <a:pt x="1061518" y="681674"/>
                </a:lnTo>
                <a:lnTo>
                  <a:pt x="1069395" y="639718"/>
                </a:lnTo>
                <a:lnTo>
                  <a:pt x="1074121" y="597358"/>
                </a:lnTo>
                <a:lnTo>
                  <a:pt x="1075696" y="554796"/>
                </a:lnTo>
                <a:lnTo>
                  <a:pt x="1074121" y="512234"/>
                </a:lnTo>
                <a:lnTo>
                  <a:pt x="1069395" y="469874"/>
                </a:lnTo>
                <a:lnTo>
                  <a:pt x="1061518" y="427918"/>
                </a:lnTo>
                <a:lnTo>
                  <a:pt x="1050491" y="386568"/>
                </a:lnTo>
                <a:lnTo>
                  <a:pt x="1036313" y="346026"/>
                </a:lnTo>
                <a:lnTo>
                  <a:pt x="1018984" y="306493"/>
                </a:lnTo>
                <a:lnTo>
                  <a:pt x="998505" y="268171"/>
                </a:lnTo>
                <a:lnTo>
                  <a:pt x="974875" y="231264"/>
                </a:lnTo>
                <a:lnTo>
                  <a:pt x="948095" y="195971"/>
                </a:lnTo>
                <a:lnTo>
                  <a:pt x="918164" y="162496"/>
                </a:lnTo>
                <a:lnTo>
                  <a:pt x="885711" y="131622"/>
                </a:lnTo>
                <a:lnTo>
                  <a:pt x="851497" y="103997"/>
                </a:lnTo>
                <a:lnTo>
                  <a:pt x="815716" y="79623"/>
                </a:lnTo>
                <a:lnTo>
                  <a:pt x="778566" y="58498"/>
                </a:lnTo>
                <a:lnTo>
                  <a:pt x="740240" y="40624"/>
                </a:lnTo>
                <a:lnTo>
                  <a:pt x="700936" y="25999"/>
                </a:lnTo>
                <a:lnTo>
                  <a:pt x="660849" y="14624"/>
                </a:lnTo>
                <a:lnTo>
                  <a:pt x="620175" y="6499"/>
                </a:lnTo>
                <a:lnTo>
                  <a:pt x="579109" y="1624"/>
                </a:lnTo>
                <a:lnTo>
                  <a:pt x="537848" y="0"/>
                </a:lnTo>
                <a:lnTo>
                  <a:pt x="496586" y="1624"/>
                </a:lnTo>
                <a:lnTo>
                  <a:pt x="455520" y="6499"/>
                </a:lnTo>
                <a:lnTo>
                  <a:pt x="414846" y="14624"/>
                </a:lnTo>
                <a:lnTo>
                  <a:pt x="374759" y="25999"/>
                </a:lnTo>
                <a:lnTo>
                  <a:pt x="335455" y="40624"/>
                </a:lnTo>
                <a:lnTo>
                  <a:pt x="297130" y="58498"/>
                </a:lnTo>
                <a:lnTo>
                  <a:pt x="259979" y="79623"/>
                </a:lnTo>
                <a:lnTo>
                  <a:pt x="224199" y="103997"/>
                </a:lnTo>
                <a:lnTo>
                  <a:pt x="189984" y="131622"/>
                </a:lnTo>
                <a:lnTo>
                  <a:pt x="157532" y="162496"/>
                </a:lnTo>
                <a:lnTo>
                  <a:pt x="127600" y="195971"/>
                </a:lnTo>
                <a:lnTo>
                  <a:pt x="100820" y="231264"/>
                </a:lnTo>
                <a:lnTo>
                  <a:pt x="77190" y="268171"/>
                </a:lnTo>
                <a:lnTo>
                  <a:pt x="56711" y="306493"/>
                </a:lnTo>
                <a:lnTo>
                  <a:pt x="39383" y="346026"/>
                </a:lnTo>
                <a:lnTo>
                  <a:pt x="25205" y="386568"/>
                </a:lnTo>
                <a:lnTo>
                  <a:pt x="14177" y="427918"/>
                </a:lnTo>
                <a:lnTo>
                  <a:pt x="6301" y="469874"/>
                </a:lnTo>
                <a:lnTo>
                  <a:pt x="1575" y="512234"/>
                </a:lnTo>
                <a:lnTo>
                  <a:pt x="0" y="554796"/>
                </a:lnTo>
                <a:close/>
              </a:path>
            </a:pathLst>
          </a:custGeom>
          <a:solidFill>
            <a:srgbClr val="FCE9D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46">
            <a:extLst>
              <a:ext uri="{FF2B5EF4-FFF2-40B4-BE49-F238E27FC236}">
                <a16:creationId xmlns="" xmlns:a16="http://schemas.microsoft.com/office/drawing/2014/main" id="{073DF3D0-6F7D-4E95-812B-446FB55F535A}"/>
              </a:ext>
            </a:extLst>
          </p:cNvPr>
          <p:cNvSpPr/>
          <p:nvPr/>
        </p:nvSpPr>
        <p:spPr>
          <a:xfrm>
            <a:off x="6288981" y="1666649"/>
            <a:ext cx="1075695" cy="1109593"/>
          </a:xfrm>
          <a:custGeom>
            <a:avLst/>
            <a:gdLst/>
            <a:ahLst/>
            <a:cxnLst/>
            <a:rect l="l" t="t" r="r" b="b"/>
            <a:pathLst>
              <a:path w="1075695" h="1109593">
                <a:moveTo>
                  <a:pt x="918163" y="162496"/>
                </a:moveTo>
                <a:lnTo>
                  <a:pt x="948094" y="195971"/>
                </a:lnTo>
                <a:lnTo>
                  <a:pt x="974875" y="231264"/>
                </a:lnTo>
                <a:lnTo>
                  <a:pt x="998505" y="268171"/>
                </a:lnTo>
                <a:lnTo>
                  <a:pt x="1018984" y="306493"/>
                </a:lnTo>
                <a:lnTo>
                  <a:pt x="1036312" y="346026"/>
                </a:lnTo>
                <a:lnTo>
                  <a:pt x="1050490" y="386568"/>
                </a:lnTo>
                <a:lnTo>
                  <a:pt x="1061517" y="427919"/>
                </a:lnTo>
                <a:lnTo>
                  <a:pt x="1069394" y="469875"/>
                </a:lnTo>
                <a:lnTo>
                  <a:pt x="1074120" y="512235"/>
                </a:lnTo>
                <a:lnTo>
                  <a:pt x="1075695" y="554796"/>
                </a:lnTo>
                <a:lnTo>
                  <a:pt x="1074120" y="597358"/>
                </a:lnTo>
                <a:lnTo>
                  <a:pt x="1069394" y="639718"/>
                </a:lnTo>
                <a:lnTo>
                  <a:pt x="1061517" y="681674"/>
                </a:lnTo>
                <a:lnTo>
                  <a:pt x="1050490" y="723025"/>
                </a:lnTo>
                <a:lnTo>
                  <a:pt x="1036312" y="763567"/>
                </a:lnTo>
                <a:lnTo>
                  <a:pt x="1018984" y="803100"/>
                </a:lnTo>
                <a:lnTo>
                  <a:pt x="998505" y="841421"/>
                </a:lnTo>
                <a:lnTo>
                  <a:pt x="974875" y="878329"/>
                </a:lnTo>
                <a:lnTo>
                  <a:pt x="948094" y="913622"/>
                </a:lnTo>
                <a:lnTo>
                  <a:pt x="918163" y="947097"/>
                </a:lnTo>
                <a:lnTo>
                  <a:pt x="885711" y="977971"/>
                </a:lnTo>
                <a:lnTo>
                  <a:pt x="851496" y="1005596"/>
                </a:lnTo>
                <a:lnTo>
                  <a:pt x="815716" y="1029970"/>
                </a:lnTo>
                <a:lnTo>
                  <a:pt x="778565" y="1051095"/>
                </a:lnTo>
                <a:lnTo>
                  <a:pt x="740240" y="1068969"/>
                </a:lnTo>
                <a:lnTo>
                  <a:pt x="700936" y="1083594"/>
                </a:lnTo>
                <a:lnTo>
                  <a:pt x="660849" y="1094969"/>
                </a:lnTo>
                <a:lnTo>
                  <a:pt x="620175" y="1103094"/>
                </a:lnTo>
                <a:lnTo>
                  <a:pt x="579109" y="1107968"/>
                </a:lnTo>
                <a:lnTo>
                  <a:pt x="537847" y="1109593"/>
                </a:lnTo>
                <a:lnTo>
                  <a:pt x="496586" y="1107968"/>
                </a:lnTo>
                <a:lnTo>
                  <a:pt x="455520" y="1103094"/>
                </a:lnTo>
                <a:lnTo>
                  <a:pt x="414846" y="1094969"/>
                </a:lnTo>
                <a:lnTo>
                  <a:pt x="374759" y="1083594"/>
                </a:lnTo>
                <a:lnTo>
                  <a:pt x="335455" y="1068969"/>
                </a:lnTo>
                <a:lnTo>
                  <a:pt x="297130" y="1051095"/>
                </a:lnTo>
                <a:lnTo>
                  <a:pt x="259979" y="1029970"/>
                </a:lnTo>
                <a:lnTo>
                  <a:pt x="224198" y="1005596"/>
                </a:lnTo>
                <a:lnTo>
                  <a:pt x="189984" y="977971"/>
                </a:lnTo>
                <a:lnTo>
                  <a:pt x="157532" y="947097"/>
                </a:lnTo>
                <a:lnTo>
                  <a:pt x="127600" y="913622"/>
                </a:lnTo>
                <a:lnTo>
                  <a:pt x="100820" y="878329"/>
                </a:lnTo>
                <a:lnTo>
                  <a:pt x="77190" y="841421"/>
                </a:lnTo>
                <a:lnTo>
                  <a:pt x="56711" y="803100"/>
                </a:lnTo>
                <a:lnTo>
                  <a:pt x="39383" y="763567"/>
                </a:lnTo>
                <a:lnTo>
                  <a:pt x="25205" y="723025"/>
                </a:lnTo>
                <a:lnTo>
                  <a:pt x="14177" y="681674"/>
                </a:lnTo>
                <a:lnTo>
                  <a:pt x="6301" y="639718"/>
                </a:lnTo>
                <a:lnTo>
                  <a:pt x="1575" y="597358"/>
                </a:lnTo>
                <a:lnTo>
                  <a:pt x="0" y="554796"/>
                </a:lnTo>
                <a:lnTo>
                  <a:pt x="1575" y="512235"/>
                </a:lnTo>
                <a:lnTo>
                  <a:pt x="6301" y="469875"/>
                </a:lnTo>
                <a:lnTo>
                  <a:pt x="14177" y="427919"/>
                </a:lnTo>
                <a:lnTo>
                  <a:pt x="25205" y="386568"/>
                </a:lnTo>
                <a:lnTo>
                  <a:pt x="39383" y="346026"/>
                </a:lnTo>
                <a:lnTo>
                  <a:pt x="56711" y="306493"/>
                </a:lnTo>
                <a:lnTo>
                  <a:pt x="77190" y="268171"/>
                </a:lnTo>
                <a:lnTo>
                  <a:pt x="100820" y="231264"/>
                </a:lnTo>
                <a:lnTo>
                  <a:pt x="127600" y="195971"/>
                </a:lnTo>
                <a:lnTo>
                  <a:pt x="157532" y="162496"/>
                </a:lnTo>
                <a:lnTo>
                  <a:pt x="189984" y="131621"/>
                </a:lnTo>
                <a:lnTo>
                  <a:pt x="224198" y="103997"/>
                </a:lnTo>
                <a:lnTo>
                  <a:pt x="259979" y="79623"/>
                </a:lnTo>
                <a:lnTo>
                  <a:pt x="297130" y="58498"/>
                </a:lnTo>
                <a:lnTo>
                  <a:pt x="335455" y="40624"/>
                </a:lnTo>
                <a:lnTo>
                  <a:pt x="374759" y="25999"/>
                </a:lnTo>
                <a:lnTo>
                  <a:pt x="414846" y="14624"/>
                </a:lnTo>
                <a:lnTo>
                  <a:pt x="455520" y="6499"/>
                </a:lnTo>
                <a:lnTo>
                  <a:pt x="496586" y="1624"/>
                </a:lnTo>
                <a:lnTo>
                  <a:pt x="537847" y="0"/>
                </a:lnTo>
                <a:lnTo>
                  <a:pt x="579109" y="1624"/>
                </a:lnTo>
                <a:lnTo>
                  <a:pt x="620175" y="6499"/>
                </a:lnTo>
                <a:lnTo>
                  <a:pt x="660849" y="14624"/>
                </a:lnTo>
                <a:lnTo>
                  <a:pt x="700936" y="25999"/>
                </a:lnTo>
                <a:lnTo>
                  <a:pt x="740240" y="40624"/>
                </a:lnTo>
                <a:lnTo>
                  <a:pt x="778565" y="58498"/>
                </a:lnTo>
                <a:lnTo>
                  <a:pt x="815716" y="79623"/>
                </a:lnTo>
                <a:lnTo>
                  <a:pt x="851496" y="103997"/>
                </a:lnTo>
                <a:lnTo>
                  <a:pt x="885711" y="131621"/>
                </a:lnTo>
                <a:lnTo>
                  <a:pt x="918163" y="162496"/>
                </a:lnTo>
                <a:close/>
              </a:path>
            </a:pathLst>
          </a:custGeom>
          <a:ln w="28575">
            <a:solidFill>
              <a:srgbClr val="FEFF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47">
            <a:extLst>
              <a:ext uri="{FF2B5EF4-FFF2-40B4-BE49-F238E27FC236}">
                <a16:creationId xmlns="" xmlns:a16="http://schemas.microsoft.com/office/drawing/2014/main" id="{D6FABEB0-AE02-4355-A595-5C5EF2DE74D5}"/>
              </a:ext>
            </a:extLst>
          </p:cNvPr>
          <p:cNvSpPr/>
          <p:nvPr/>
        </p:nvSpPr>
        <p:spPr>
          <a:xfrm>
            <a:off x="6333800" y="1784733"/>
            <a:ext cx="986223" cy="7770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57">
            <a:extLst>
              <a:ext uri="{FF2B5EF4-FFF2-40B4-BE49-F238E27FC236}">
                <a16:creationId xmlns="" xmlns:a16="http://schemas.microsoft.com/office/drawing/2014/main" id="{CF204790-4DC4-4595-A4B7-4940290F1C0C}"/>
              </a:ext>
            </a:extLst>
          </p:cNvPr>
          <p:cNvSpPr/>
          <p:nvPr/>
        </p:nvSpPr>
        <p:spPr>
          <a:xfrm>
            <a:off x="4761430" y="4568299"/>
            <a:ext cx="4103682" cy="1017253"/>
          </a:xfrm>
          <a:custGeom>
            <a:avLst/>
            <a:gdLst/>
            <a:ahLst/>
            <a:cxnLst/>
            <a:rect l="l" t="t" r="r" b="b"/>
            <a:pathLst>
              <a:path w="4103682" h="1017253">
                <a:moveTo>
                  <a:pt x="4103682" y="0"/>
                </a:moveTo>
                <a:lnTo>
                  <a:pt x="131785" y="0"/>
                </a:lnTo>
                <a:lnTo>
                  <a:pt x="121833" y="370"/>
                </a:lnTo>
                <a:lnTo>
                  <a:pt x="80407" y="10390"/>
                </a:lnTo>
                <a:lnTo>
                  <a:pt x="45276" y="32365"/>
                </a:lnTo>
                <a:lnTo>
                  <a:pt x="18759" y="63978"/>
                </a:lnTo>
                <a:lnTo>
                  <a:pt x="3173" y="102909"/>
                </a:lnTo>
                <a:lnTo>
                  <a:pt x="0" y="131785"/>
                </a:lnTo>
                <a:lnTo>
                  <a:pt x="0" y="1017253"/>
                </a:lnTo>
                <a:lnTo>
                  <a:pt x="3971897" y="1017253"/>
                </a:lnTo>
                <a:lnTo>
                  <a:pt x="3981848" y="1016883"/>
                </a:lnTo>
                <a:lnTo>
                  <a:pt x="4023274" y="1006862"/>
                </a:lnTo>
                <a:lnTo>
                  <a:pt x="4058404" y="984887"/>
                </a:lnTo>
                <a:lnTo>
                  <a:pt x="4084922" y="953274"/>
                </a:lnTo>
                <a:lnTo>
                  <a:pt x="4100509" y="914343"/>
                </a:lnTo>
                <a:lnTo>
                  <a:pt x="4103682" y="885468"/>
                </a:lnTo>
                <a:lnTo>
                  <a:pt x="4103682" y="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58">
            <a:extLst>
              <a:ext uri="{FF2B5EF4-FFF2-40B4-BE49-F238E27FC236}">
                <a16:creationId xmlns="" xmlns:a16="http://schemas.microsoft.com/office/drawing/2014/main" id="{BB8BD7AB-CC40-4F0D-B263-A6BF549CE71A}"/>
              </a:ext>
            </a:extLst>
          </p:cNvPr>
          <p:cNvSpPr/>
          <p:nvPr/>
        </p:nvSpPr>
        <p:spPr>
          <a:xfrm>
            <a:off x="4782659" y="4577003"/>
            <a:ext cx="4066872" cy="981782"/>
          </a:xfrm>
          <a:custGeom>
            <a:avLst/>
            <a:gdLst/>
            <a:ahLst/>
            <a:cxnLst/>
            <a:rect l="l" t="t" r="r" b="b"/>
            <a:pathLst>
              <a:path w="4066872" h="981782">
                <a:moveTo>
                  <a:pt x="0" y="0"/>
                </a:moveTo>
                <a:lnTo>
                  <a:pt x="0" y="981782"/>
                </a:lnTo>
                <a:lnTo>
                  <a:pt x="4066872" y="981782"/>
                </a:lnTo>
                <a:lnTo>
                  <a:pt x="4066872" y="0"/>
                </a:lnTo>
                <a:lnTo>
                  <a:pt x="0" y="0"/>
                </a:lnTo>
                <a:close/>
              </a:path>
            </a:pathLst>
          </a:custGeom>
          <a:solidFill>
            <a:srgbClr val="DAED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7">
            <a:extLst>
              <a:ext uri="{FF2B5EF4-FFF2-40B4-BE49-F238E27FC236}">
                <a16:creationId xmlns="" xmlns:a16="http://schemas.microsoft.com/office/drawing/2014/main" id="{7A4B0F5B-0472-4402-A337-CC3934BB4507}"/>
              </a:ext>
            </a:extLst>
          </p:cNvPr>
          <p:cNvSpPr txBox="1"/>
          <p:nvPr/>
        </p:nvSpPr>
        <p:spPr>
          <a:xfrm>
            <a:off x="7756334" y="3438236"/>
            <a:ext cx="1140075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600" b="1" spc="0" dirty="0">
                <a:latin typeface="Arial"/>
                <a:cs typeface="Arial"/>
              </a:rPr>
              <a:t>(kearsipan)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6">
            <a:extLst>
              <a:ext uri="{FF2B5EF4-FFF2-40B4-BE49-F238E27FC236}">
                <a16:creationId xmlns="" xmlns:a16="http://schemas.microsoft.com/office/drawing/2014/main" id="{C6C620D7-B1C4-4204-A0C1-84F78FB1EF41}"/>
              </a:ext>
            </a:extLst>
          </p:cNvPr>
          <p:cNvSpPr txBox="1"/>
          <p:nvPr/>
        </p:nvSpPr>
        <p:spPr>
          <a:xfrm>
            <a:off x="4782659" y="4577003"/>
            <a:ext cx="4066872" cy="9817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0474" marR="41222" indent="-190500">
              <a:lnSpc>
                <a:spcPts val="1800"/>
              </a:lnSpc>
              <a:spcBef>
                <a:spcPts val="380"/>
              </a:spcBef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4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Integrasi infrastruktur PBE (Pusat Data Nasional, Jaringan Nasional Intra Pemerintah)</a:t>
            </a:r>
            <a:endParaRPr sz="1600">
              <a:latin typeface="Arial"/>
              <a:cs typeface="Arial"/>
            </a:endParaRPr>
          </a:p>
          <a:p>
            <a:pPr marL="39974">
              <a:lnSpc>
                <a:spcPts val="1820"/>
              </a:lnSpc>
              <a:spcBef>
                <a:spcPts val="1"/>
              </a:spcBef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4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Koordinator: Menteri KOMINFO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5">
            <a:extLst>
              <a:ext uri="{FF2B5EF4-FFF2-40B4-BE49-F238E27FC236}">
                <a16:creationId xmlns="" xmlns:a16="http://schemas.microsoft.com/office/drawing/2014/main" id="{5FD80523-E5D7-4275-8EEB-E29EFC1F8A7D}"/>
              </a:ext>
            </a:extLst>
          </p:cNvPr>
          <p:cNvSpPr txBox="1"/>
          <p:nvPr/>
        </p:nvSpPr>
        <p:spPr>
          <a:xfrm>
            <a:off x="7539250" y="3167739"/>
            <a:ext cx="4066871" cy="9817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983">
              <a:lnSpc>
                <a:spcPts val="1980"/>
              </a:lnSpc>
              <a:spcBef>
                <a:spcPts val="225"/>
              </a:spcBef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5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Integrasi naskah dinas elektronik</a:t>
            </a:r>
            <a:endParaRPr sz="1600" dirty="0">
              <a:latin typeface="Arial"/>
              <a:cs typeface="Arial"/>
            </a:endParaRPr>
          </a:p>
          <a:p>
            <a:pPr marL="51983">
              <a:lnSpc>
                <a:spcPts val="1980"/>
              </a:lnSpc>
              <a:spcBef>
                <a:spcPts val="1718"/>
              </a:spcBef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5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Koordinator: </a:t>
            </a:r>
            <a:r>
              <a:rPr sz="1600" b="1" spc="0" dirty="0" err="1">
                <a:latin typeface="Arial"/>
                <a:cs typeface="Arial"/>
              </a:rPr>
              <a:t>Menteri</a:t>
            </a:r>
            <a:r>
              <a:rPr sz="1600" b="1" spc="0" dirty="0">
                <a:latin typeface="Arial"/>
                <a:cs typeface="Arial"/>
              </a:rPr>
              <a:t> </a:t>
            </a:r>
            <a:r>
              <a:rPr sz="1600" b="1" spc="-119" dirty="0" smtClean="0">
                <a:latin typeface="Arial"/>
                <a:cs typeface="Arial"/>
              </a:rPr>
              <a:t>P</a:t>
            </a:r>
            <a:r>
              <a:rPr sz="1600" b="1" spc="0" dirty="0" smtClean="0">
                <a:latin typeface="Arial"/>
                <a:cs typeface="Arial"/>
              </a:rPr>
              <a:t>ANRB/ANRI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4">
            <a:extLst>
              <a:ext uri="{FF2B5EF4-FFF2-40B4-BE49-F238E27FC236}">
                <a16:creationId xmlns="" xmlns:a16="http://schemas.microsoft.com/office/drawing/2014/main" id="{8F8968CB-5621-4198-B0C3-3146260A2E89}"/>
              </a:ext>
            </a:extLst>
          </p:cNvPr>
          <p:cNvSpPr txBox="1"/>
          <p:nvPr/>
        </p:nvSpPr>
        <p:spPr>
          <a:xfrm>
            <a:off x="1641404" y="3259518"/>
            <a:ext cx="3873276" cy="7468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0091">
              <a:lnSpc>
                <a:spcPts val="1980"/>
              </a:lnSpc>
              <a:spcBef>
                <a:spcPts val="220"/>
              </a:spcBef>
            </a:pPr>
            <a:r>
              <a:rPr sz="2400" baseline="3678" dirty="0">
                <a:solidFill>
                  <a:schemeClr val="bg1"/>
                </a:solidFill>
                <a:latin typeface="Courier New"/>
                <a:cs typeface="Courier New"/>
              </a:rPr>
              <a:t>o</a:t>
            </a:r>
            <a:r>
              <a:rPr sz="2400" spc="-519" baseline="3678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600" b="1" spc="0" dirty="0">
                <a:solidFill>
                  <a:schemeClr val="bg1"/>
                </a:solidFill>
                <a:latin typeface="Arial"/>
                <a:cs typeface="Arial"/>
              </a:rPr>
              <a:t>Integrasi data kepegawaian antara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27891">
              <a:lnSpc>
                <a:spcPts val="1760"/>
              </a:lnSpc>
              <a:spcBef>
                <a:spcPts val="88"/>
              </a:spcBef>
            </a:pPr>
            <a:r>
              <a:rPr sz="1600" b="1" spc="0" dirty="0">
                <a:solidFill>
                  <a:schemeClr val="bg1"/>
                </a:solidFill>
                <a:latin typeface="Arial"/>
                <a:cs typeface="Arial"/>
              </a:rPr>
              <a:t>BKN dan Instansi Pemerintah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50091">
              <a:lnSpc>
                <a:spcPts val="1839"/>
              </a:lnSpc>
              <a:spcBef>
                <a:spcPts val="3"/>
              </a:spcBef>
            </a:pPr>
            <a:r>
              <a:rPr sz="2400" baseline="3678" dirty="0">
                <a:solidFill>
                  <a:schemeClr val="bg1"/>
                </a:solidFill>
                <a:latin typeface="Courier New"/>
                <a:cs typeface="Courier New"/>
              </a:rPr>
              <a:t>o</a:t>
            </a:r>
            <a:r>
              <a:rPr sz="2400" spc="-519" baseline="3678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sz="1600" b="1" spc="0" dirty="0">
                <a:solidFill>
                  <a:schemeClr val="bg1"/>
                </a:solidFill>
                <a:latin typeface="Arial"/>
                <a:cs typeface="Arial"/>
              </a:rPr>
              <a:t>Koordinator: </a:t>
            </a:r>
            <a:r>
              <a:rPr sz="1600" b="1" spc="0" dirty="0" err="1">
                <a:solidFill>
                  <a:schemeClr val="bg1"/>
                </a:solidFill>
                <a:latin typeface="Arial"/>
                <a:cs typeface="Arial"/>
              </a:rPr>
              <a:t>Menteri</a:t>
            </a:r>
            <a:r>
              <a:rPr sz="1600" b="1" spc="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600" b="1" spc="-119" dirty="0" smtClean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chemeClr val="bg1"/>
                </a:solidFill>
                <a:latin typeface="Arial"/>
                <a:cs typeface="Arial"/>
              </a:rPr>
              <a:t>ANRB/BKN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0" name="object 3">
            <a:extLst>
              <a:ext uri="{FF2B5EF4-FFF2-40B4-BE49-F238E27FC236}">
                <a16:creationId xmlns="" xmlns:a16="http://schemas.microsoft.com/office/drawing/2014/main" id="{498DCAF9-35B7-436C-970B-3CB07BEB6904}"/>
              </a:ext>
            </a:extLst>
          </p:cNvPr>
          <p:cNvSpPr txBox="1"/>
          <p:nvPr/>
        </p:nvSpPr>
        <p:spPr>
          <a:xfrm>
            <a:off x="7539250" y="1622358"/>
            <a:ext cx="4066871" cy="9604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983">
              <a:lnSpc>
                <a:spcPts val="1980"/>
              </a:lnSpc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5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Integrasi pengaduan pelayanan publik</a:t>
            </a:r>
            <a:endParaRPr sz="1600" dirty="0">
              <a:latin typeface="Arial"/>
              <a:cs typeface="Arial"/>
            </a:endParaRPr>
          </a:p>
          <a:p>
            <a:pPr marL="51983">
              <a:lnSpc>
                <a:spcPts val="1980"/>
              </a:lnSpc>
            </a:pPr>
            <a:r>
              <a:rPr sz="2400" baseline="3678" dirty="0">
                <a:latin typeface="Courier New"/>
                <a:cs typeface="Courier New"/>
              </a:rPr>
              <a:t>o</a:t>
            </a:r>
            <a:r>
              <a:rPr sz="2400" spc="-519" baseline="3678" dirty="0">
                <a:latin typeface="Courier New"/>
                <a:cs typeface="Courier New"/>
              </a:rPr>
              <a:t> </a:t>
            </a:r>
            <a:r>
              <a:rPr sz="1600" b="1" spc="0" dirty="0">
                <a:latin typeface="Arial"/>
                <a:cs typeface="Arial"/>
              </a:rPr>
              <a:t>Koordinator: Menteri </a:t>
            </a:r>
            <a:r>
              <a:rPr sz="1600" b="1" spc="-119" dirty="0">
                <a:latin typeface="Arial"/>
                <a:cs typeface="Arial"/>
              </a:rPr>
              <a:t>P</a:t>
            </a:r>
            <a:r>
              <a:rPr sz="1600" b="1" spc="0" dirty="0">
                <a:latin typeface="Arial"/>
                <a:cs typeface="Arial"/>
              </a:rPr>
              <a:t>ANRB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1" name="object 2">
            <a:extLst>
              <a:ext uri="{FF2B5EF4-FFF2-40B4-BE49-F238E27FC236}">
                <a16:creationId xmlns="" xmlns:a16="http://schemas.microsoft.com/office/drawing/2014/main" id="{79540B08-D022-4856-9845-D0D5DDE5FB62}"/>
              </a:ext>
            </a:extLst>
          </p:cNvPr>
          <p:cNvSpPr txBox="1"/>
          <p:nvPr/>
        </p:nvSpPr>
        <p:spPr>
          <a:xfrm>
            <a:off x="1573110" y="1622358"/>
            <a:ext cx="4387057" cy="10901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6213" marR="77562" indent="-127000">
              <a:lnSpc>
                <a:spcPts val="1800"/>
              </a:lnSpc>
              <a:spcBef>
                <a:spcPts val="445"/>
              </a:spcBef>
            </a:pPr>
            <a:r>
              <a:rPr sz="1500" baseline="3678" dirty="0">
                <a:latin typeface="Courier New"/>
                <a:cs typeface="Courier New"/>
              </a:rPr>
              <a:t>o</a:t>
            </a:r>
            <a:r>
              <a:rPr sz="1500" spc="-519" baseline="3678" dirty="0">
                <a:latin typeface="Courier New"/>
                <a:cs typeface="Courier New"/>
              </a:rPr>
              <a:t> </a:t>
            </a:r>
            <a:r>
              <a:rPr sz="1500" b="1" spc="0" dirty="0">
                <a:latin typeface="Arial"/>
                <a:cs typeface="Arial"/>
              </a:rPr>
              <a:t>Integrasi perencanaan, </a:t>
            </a:r>
            <a:r>
              <a:rPr sz="1500" b="1" spc="0" dirty="0" err="1">
                <a:latin typeface="Arial"/>
                <a:cs typeface="Arial"/>
              </a:rPr>
              <a:t>penganggaran</a:t>
            </a:r>
            <a:r>
              <a:rPr sz="1500" b="1" spc="0" dirty="0">
                <a:latin typeface="Arial"/>
                <a:cs typeface="Arial"/>
              </a:rPr>
              <a:t>,</a:t>
            </a:r>
            <a:r>
              <a:rPr lang="id-ID" sz="1500" b="1" spc="0" dirty="0">
                <a:latin typeface="Arial"/>
                <a:cs typeface="Arial"/>
              </a:rPr>
              <a:t> </a:t>
            </a:r>
            <a:r>
              <a:rPr sz="1500" b="1" spc="0" dirty="0" err="1">
                <a:latin typeface="Arial"/>
                <a:cs typeface="Arial"/>
              </a:rPr>
              <a:t>pengadaan</a:t>
            </a:r>
            <a:r>
              <a:rPr lang="id-ID" sz="1500" b="1" spc="0" dirty="0">
                <a:latin typeface="Arial"/>
                <a:cs typeface="Arial"/>
              </a:rPr>
              <a:t> barang dan jasa pemerintah, akuntabilitas kinerja, pemantauan dan evaluasi </a:t>
            </a:r>
            <a:endParaRPr sz="1500" dirty="0">
              <a:latin typeface="Arial"/>
              <a:cs typeface="Arial"/>
            </a:endParaRPr>
          </a:p>
          <a:p>
            <a:pPr marL="176213" indent="-127000">
              <a:lnSpc>
                <a:spcPts val="1820"/>
              </a:lnSpc>
              <a:spcBef>
                <a:spcPts val="1"/>
              </a:spcBef>
            </a:pPr>
            <a:r>
              <a:rPr sz="1500" baseline="3678" dirty="0">
                <a:latin typeface="Courier New"/>
                <a:cs typeface="Courier New"/>
              </a:rPr>
              <a:t>o</a:t>
            </a:r>
            <a:r>
              <a:rPr sz="1500" spc="-519" baseline="3678" dirty="0">
                <a:latin typeface="Courier New"/>
                <a:cs typeface="Courier New"/>
              </a:rPr>
              <a:t> </a:t>
            </a:r>
            <a:r>
              <a:rPr sz="1500" b="1" spc="0" dirty="0">
                <a:latin typeface="Arial"/>
                <a:cs typeface="Arial"/>
              </a:rPr>
              <a:t>Koordinator: Menteri PPN/Bappenas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2" name="object 63">
            <a:extLst>
              <a:ext uri="{FF2B5EF4-FFF2-40B4-BE49-F238E27FC236}">
                <a16:creationId xmlns="" xmlns:a16="http://schemas.microsoft.com/office/drawing/2014/main" id="{A27F80D0-1B42-4828-8191-61AD01013DC4}"/>
              </a:ext>
            </a:extLst>
          </p:cNvPr>
          <p:cNvSpPr/>
          <p:nvPr/>
        </p:nvSpPr>
        <p:spPr>
          <a:xfrm>
            <a:off x="3492413" y="4577258"/>
            <a:ext cx="1125979" cy="11259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9D4FAE2E-CC06-4BFD-8902-D619399A9129}"/>
              </a:ext>
            </a:extLst>
          </p:cNvPr>
          <p:cNvGrpSpPr/>
          <p:nvPr/>
        </p:nvGrpSpPr>
        <p:grpSpPr>
          <a:xfrm>
            <a:off x="199637" y="1505057"/>
            <a:ext cx="1401784" cy="1308100"/>
            <a:chOff x="119336" y="2360113"/>
            <a:chExt cx="1401784" cy="1308100"/>
          </a:xfrm>
        </p:grpSpPr>
        <p:sp>
          <p:nvSpPr>
            <p:cNvPr id="44" name="object 48">
              <a:extLst>
                <a:ext uri="{FF2B5EF4-FFF2-40B4-BE49-F238E27FC236}">
                  <a16:creationId xmlns="" xmlns:a16="http://schemas.microsoft.com/office/drawing/2014/main" id="{DB42CC79-7205-4197-8850-B98E0B57F6AC}"/>
                </a:ext>
              </a:extLst>
            </p:cNvPr>
            <p:cNvSpPr/>
            <p:nvPr/>
          </p:nvSpPr>
          <p:spPr>
            <a:xfrm>
              <a:off x="182651" y="2360113"/>
              <a:ext cx="1270000" cy="1308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5" name="object 49">
              <a:extLst>
                <a:ext uri="{FF2B5EF4-FFF2-40B4-BE49-F238E27FC236}">
                  <a16:creationId xmlns="" xmlns:a16="http://schemas.microsoft.com/office/drawing/2014/main" id="{BDEAF695-A46C-4E25-8239-368DAFA304F1}"/>
                </a:ext>
              </a:extLst>
            </p:cNvPr>
            <p:cNvSpPr/>
            <p:nvPr/>
          </p:nvSpPr>
          <p:spPr>
            <a:xfrm>
              <a:off x="208051" y="2385513"/>
              <a:ext cx="1216687" cy="1255030"/>
            </a:xfrm>
            <a:custGeom>
              <a:avLst/>
              <a:gdLst/>
              <a:ahLst/>
              <a:cxnLst/>
              <a:rect l="l" t="t" r="r" b="b"/>
              <a:pathLst>
                <a:path w="1216687" h="1255030">
                  <a:moveTo>
                    <a:pt x="1038508" y="183794"/>
                  </a:moveTo>
                  <a:lnTo>
                    <a:pt x="1072362" y="221657"/>
                  </a:lnTo>
                  <a:lnTo>
                    <a:pt x="1102652" y="261576"/>
                  </a:lnTo>
                  <a:lnTo>
                    <a:pt x="1129379" y="303321"/>
                  </a:lnTo>
                  <a:lnTo>
                    <a:pt x="1152543" y="346665"/>
                  </a:lnTo>
                  <a:lnTo>
                    <a:pt x="1172142" y="391380"/>
                  </a:lnTo>
                  <a:lnTo>
                    <a:pt x="1188178" y="437237"/>
                  </a:lnTo>
                  <a:lnTo>
                    <a:pt x="1200651" y="484007"/>
                  </a:lnTo>
                  <a:lnTo>
                    <a:pt x="1209560" y="531462"/>
                  </a:lnTo>
                  <a:lnTo>
                    <a:pt x="1214905" y="579374"/>
                  </a:lnTo>
                  <a:lnTo>
                    <a:pt x="1216687" y="627514"/>
                  </a:lnTo>
                  <a:lnTo>
                    <a:pt x="1214905" y="675655"/>
                  </a:lnTo>
                  <a:lnTo>
                    <a:pt x="1209560" y="723567"/>
                  </a:lnTo>
                  <a:lnTo>
                    <a:pt x="1200651" y="771022"/>
                  </a:lnTo>
                  <a:lnTo>
                    <a:pt x="1188178" y="817792"/>
                  </a:lnTo>
                  <a:lnTo>
                    <a:pt x="1172142" y="863649"/>
                  </a:lnTo>
                  <a:lnTo>
                    <a:pt x="1152543" y="908364"/>
                  </a:lnTo>
                  <a:lnTo>
                    <a:pt x="1129379" y="951708"/>
                  </a:lnTo>
                  <a:lnTo>
                    <a:pt x="1102652" y="993453"/>
                  </a:lnTo>
                  <a:lnTo>
                    <a:pt x="1072362" y="1033372"/>
                  </a:lnTo>
                  <a:lnTo>
                    <a:pt x="1038508" y="1071235"/>
                  </a:lnTo>
                  <a:lnTo>
                    <a:pt x="1001802" y="1106156"/>
                  </a:lnTo>
                  <a:lnTo>
                    <a:pt x="963103" y="1137401"/>
                  </a:lnTo>
                  <a:lnTo>
                    <a:pt x="922633" y="1164970"/>
                  </a:lnTo>
                  <a:lnTo>
                    <a:pt x="880612" y="1188863"/>
                  </a:lnTo>
                  <a:lnTo>
                    <a:pt x="837264" y="1209081"/>
                  </a:lnTo>
                  <a:lnTo>
                    <a:pt x="792808" y="1225623"/>
                  </a:lnTo>
                  <a:lnTo>
                    <a:pt x="747467" y="1238488"/>
                  </a:lnTo>
                  <a:lnTo>
                    <a:pt x="701462" y="1247678"/>
                  </a:lnTo>
                  <a:lnTo>
                    <a:pt x="655013" y="1253192"/>
                  </a:lnTo>
                  <a:lnTo>
                    <a:pt x="608343" y="1255030"/>
                  </a:lnTo>
                  <a:lnTo>
                    <a:pt x="561674" y="1253192"/>
                  </a:lnTo>
                  <a:lnTo>
                    <a:pt x="515225" y="1247678"/>
                  </a:lnTo>
                  <a:lnTo>
                    <a:pt x="469220" y="1238488"/>
                  </a:lnTo>
                  <a:lnTo>
                    <a:pt x="423879" y="1225623"/>
                  </a:lnTo>
                  <a:lnTo>
                    <a:pt x="379423" y="1209081"/>
                  </a:lnTo>
                  <a:lnTo>
                    <a:pt x="336075" y="1188863"/>
                  </a:lnTo>
                  <a:lnTo>
                    <a:pt x="294054" y="1164970"/>
                  </a:lnTo>
                  <a:lnTo>
                    <a:pt x="253584" y="1137401"/>
                  </a:lnTo>
                  <a:lnTo>
                    <a:pt x="214885" y="1106156"/>
                  </a:lnTo>
                  <a:lnTo>
                    <a:pt x="178179" y="1071235"/>
                  </a:lnTo>
                  <a:lnTo>
                    <a:pt x="144325" y="1033372"/>
                  </a:lnTo>
                  <a:lnTo>
                    <a:pt x="114035" y="993453"/>
                  </a:lnTo>
                  <a:lnTo>
                    <a:pt x="87308" y="951708"/>
                  </a:lnTo>
                  <a:lnTo>
                    <a:pt x="64144" y="908364"/>
                  </a:lnTo>
                  <a:lnTo>
                    <a:pt x="44544" y="863649"/>
                  </a:lnTo>
                  <a:lnTo>
                    <a:pt x="28508" y="817792"/>
                  </a:lnTo>
                  <a:lnTo>
                    <a:pt x="16036" y="771022"/>
                  </a:lnTo>
                  <a:lnTo>
                    <a:pt x="7127" y="723567"/>
                  </a:lnTo>
                  <a:lnTo>
                    <a:pt x="1781" y="675655"/>
                  </a:lnTo>
                  <a:lnTo>
                    <a:pt x="0" y="627514"/>
                  </a:lnTo>
                  <a:lnTo>
                    <a:pt x="1781" y="579374"/>
                  </a:lnTo>
                  <a:lnTo>
                    <a:pt x="7127" y="531462"/>
                  </a:lnTo>
                  <a:lnTo>
                    <a:pt x="16036" y="484007"/>
                  </a:lnTo>
                  <a:lnTo>
                    <a:pt x="28508" y="437237"/>
                  </a:lnTo>
                  <a:lnTo>
                    <a:pt x="44544" y="391380"/>
                  </a:lnTo>
                  <a:lnTo>
                    <a:pt x="64144" y="346665"/>
                  </a:lnTo>
                  <a:lnTo>
                    <a:pt x="87308" y="303321"/>
                  </a:lnTo>
                  <a:lnTo>
                    <a:pt x="114035" y="261576"/>
                  </a:lnTo>
                  <a:lnTo>
                    <a:pt x="144325" y="221657"/>
                  </a:lnTo>
                  <a:lnTo>
                    <a:pt x="178179" y="183794"/>
                  </a:lnTo>
                  <a:lnTo>
                    <a:pt x="214885" y="148873"/>
                  </a:lnTo>
                  <a:lnTo>
                    <a:pt x="253584" y="117628"/>
                  </a:lnTo>
                  <a:lnTo>
                    <a:pt x="294054" y="90059"/>
                  </a:lnTo>
                  <a:lnTo>
                    <a:pt x="336075" y="66166"/>
                  </a:lnTo>
                  <a:lnTo>
                    <a:pt x="379423" y="45948"/>
                  </a:lnTo>
                  <a:lnTo>
                    <a:pt x="423879" y="29407"/>
                  </a:lnTo>
                  <a:lnTo>
                    <a:pt x="469220" y="16541"/>
                  </a:lnTo>
                  <a:lnTo>
                    <a:pt x="515225" y="7351"/>
                  </a:lnTo>
                  <a:lnTo>
                    <a:pt x="561674" y="1837"/>
                  </a:lnTo>
                  <a:lnTo>
                    <a:pt x="608343" y="0"/>
                  </a:lnTo>
                  <a:lnTo>
                    <a:pt x="655013" y="1837"/>
                  </a:lnTo>
                  <a:lnTo>
                    <a:pt x="701462" y="7351"/>
                  </a:lnTo>
                  <a:lnTo>
                    <a:pt x="747467" y="16541"/>
                  </a:lnTo>
                  <a:lnTo>
                    <a:pt x="792808" y="29407"/>
                  </a:lnTo>
                  <a:lnTo>
                    <a:pt x="837264" y="45948"/>
                  </a:lnTo>
                  <a:lnTo>
                    <a:pt x="880612" y="66166"/>
                  </a:lnTo>
                  <a:lnTo>
                    <a:pt x="922633" y="90059"/>
                  </a:lnTo>
                  <a:lnTo>
                    <a:pt x="963103" y="117628"/>
                  </a:lnTo>
                  <a:lnTo>
                    <a:pt x="1001802" y="148873"/>
                  </a:lnTo>
                  <a:lnTo>
                    <a:pt x="1038508" y="183794"/>
                  </a:lnTo>
                  <a:close/>
                </a:path>
              </a:pathLst>
            </a:custGeom>
            <a:ln w="12700">
              <a:solidFill>
                <a:srgbClr val="92CCDC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6" name="object 50">
              <a:extLst>
                <a:ext uri="{FF2B5EF4-FFF2-40B4-BE49-F238E27FC236}">
                  <a16:creationId xmlns="" xmlns:a16="http://schemas.microsoft.com/office/drawing/2014/main" id="{032A134F-38D4-4CED-A205-92059692589F}"/>
                </a:ext>
              </a:extLst>
            </p:cNvPr>
            <p:cNvSpPr/>
            <p:nvPr/>
          </p:nvSpPr>
          <p:spPr>
            <a:xfrm>
              <a:off x="284341" y="2464468"/>
              <a:ext cx="1075695" cy="1109593"/>
            </a:xfrm>
            <a:custGeom>
              <a:avLst/>
              <a:gdLst/>
              <a:ahLst/>
              <a:cxnLst/>
              <a:rect l="l" t="t" r="r" b="b"/>
              <a:pathLst>
                <a:path w="1075695" h="1109593">
                  <a:moveTo>
                    <a:pt x="56711" y="803100"/>
                  </a:moveTo>
                  <a:lnTo>
                    <a:pt x="77190" y="841421"/>
                  </a:lnTo>
                  <a:lnTo>
                    <a:pt x="100820" y="878329"/>
                  </a:lnTo>
                  <a:lnTo>
                    <a:pt x="127600" y="913622"/>
                  </a:lnTo>
                  <a:lnTo>
                    <a:pt x="157532" y="947097"/>
                  </a:lnTo>
                  <a:lnTo>
                    <a:pt x="189984" y="977971"/>
                  </a:lnTo>
                  <a:lnTo>
                    <a:pt x="224198" y="1005596"/>
                  </a:lnTo>
                  <a:lnTo>
                    <a:pt x="259979" y="1029970"/>
                  </a:lnTo>
                  <a:lnTo>
                    <a:pt x="297130" y="1051095"/>
                  </a:lnTo>
                  <a:lnTo>
                    <a:pt x="335455" y="1068969"/>
                  </a:lnTo>
                  <a:lnTo>
                    <a:pt x="374759" y="1083594"/>
                  </a:lnTo>
                  <a:lnTo>
                    <a:pt x="414846" y="1094969"/>
                  </a:lnTo>
                  <a:lnTo>
                    <a:pt x="455520" y="1103094"/>
                  </a:lnTo>
                  <a:lnTo>
                    <a:pt x="496586" y="1107968"/>
                  </a:lnTo>
                  <a:lnTo>
                    <a:pt x="537847" y="1109593"/>
                  </a:lnTo>
                  <a:lnTo>
                    <a:pt x="579109" y="1107968"/>
                  </a:lnTo>
                  <a:lnTo>
                    <a:pt x="620175" y="1103094"/>
                  </a:lnTo>
                  <a:lnTo>
                    <a:pt x="660849" y="1094969"/>
                  </a:lnTo>
                  <a:lnTo>
                    <a:pt x="700936" y="1083594"/>
                  </a:lnTo>
                  <a:lnTo>
                    <a:pt x="740240" y="1068969"/>
                  </a:lnTo>
                  <a:lnTo>
                    <a:pt x="778565" y="1051095"/>
                  </a:lnTo>
                  <a:lnTo>
                    <a:pt x="815716" y="1029970"/>
                  </a:lnTo>
                  <a:lnTo>
                    <a:pt x="851496" y="1005596"/>
                  </a:lnTo>
                  <a:lnTo>
                    <a:pt x="885711" y="977971"/>
                  </a:lnTo>
                  <a:lnTo>
                    <a:pt x="918163" y="947097"/>
                  </a:lnTo>
                  <a:lnTo>
                    <a:pt x="948094" y="913622"/>
                  </a:lnTo>
                  <a:lnTo>
                    <a:pt x="974875" y="878329"/>
                  </a:lnTo>
                  <a:lnTo>
                    <a:pt x="998505" y="841421"/>
                  </a:lnTo>
                  <a:lnTo>
                    <a:pt x="1018984" y="803100"/>
                  </a:lnTo>
                  <a:lnTo>
                    <a:pt x="1036312" y="763567"/>
                  </a:lnTo>
                  <a:lnTo>
                    <a:pt x="1050490" y="723024"/>
                  </a:lnTo>
                  <a:lnTo>
                    <a:pt x="1061517" y="681674"/>
                  </a:lnTo>
                  <a:lnTo>
                    <a:pt x="1069394" y="639718"/>
                  </a:lnTo>
                  <a:lnTo>
                    <a:pt x="1074120" y="597358"/>
                  </a:lnTo>
                  <a:lnTo>
                    <a:pt x="1075695" y="554796"/>
                  </a:lnTo>
                  <a:lnTo>
                    <a:pt x="1074120" y="512234"/>
                  </a:lnTo>
                  <a:lnTo>
                    <a:pt x="1069394" y="469874"/>
                  </a:lnTo>
                  <a:lnTo>
                    <a:pt x="1061517" y="427918"/>
                  </a:lnTo>
                  <a:lnTo>
                    <a:pt x="1050490" y="386568"/>
                  </a:lnTo>
                  <a:lnTo>
                    <a:pt x="1036312" y="346026"/>
                  </a:lnTo>
                  <a:lnTo>
                    <a:pt x="1018984" y="306493"/>
                  </a:lnTo>
                  <a:lnTo>
                    <a:pt x="998505" y="268171"/>
                  </a:lnTo>
                  <a:lnTo>
                    <a:pt x="974875" y="231264"/>
                  </a:lnTo>
                  <a:lnTo>
                    <a:pt x="948094" y="195971"/>
                  </a:lnTo>
                  <a:lnTo>
                    <a:pt x="918163" y="162496"/>
                  </a:lnTo>
                  <a:lnTo>
                    <a:pt x="885711" y="131622"/>
                  </a:lnTo>
                  <a:lnTo>
                    <a:pt x="851496" y="103997"/>
                  </a:lnTo>
                  <a:lnTo>
                    <a:pt x="815716" y="79623"/>
                  </a:lnTo>
                  <a:lnTo>
                    <a:pt x="778565" y="58498"/>
                  </a:lnTo>
                  <a:lnTo>
                    <a:pt x="740240" y="40624"/>
                  </a:lnTo>
                  <a:lnTo>
                    <a:pt x="700936" y="25999"/>
                  </a:lnTo>
                  <a:lnTo>
                    <a:pt x="660849" y="14624"/>
                  </a:lnTo>
                  <a:lnTo>
                    <a:pt x="620175" y="6499"/>
                  </a:lnTo>
                  <a:lnTo>
                    <a:pt x="579109" y="1624"/>
                  </a:lnTo>
                  <a:lnTo>
                    <a:pt x="537847" y="0"/>
                  </a:lnTo>
                  <a:lnTo>
                    <a:pt x="496586" y="1624"/>
                  </a:lnTo>
                  <a:lnTo>
                    <a:pt x="455520" y="6499"/>
                  </a:lnTo>
                  <a:lnTo>
                    <a:pt x="414846" y="14624"/>
                  </a:lnTo>
                  <a:lnTo>
                    <a:pt x="374759" y="25999"/>
                  </a:lnTo>
                  <a:lnTo>
                    <a:pt x="335455" y="40624"/>
                  </a:lnTo>
                  <a:lnTo>
                    <a:pt x="297130" y="58498"/>
                  </a:lnTo>
                  <a:lnTo>
                    <a:pt x="259979" y="79623"/>
                  </a:lnTo>
                  <a:lnTo>
                    <a:pt x="224198" y="103997"/>
                  </a:lnTo>
                  <a:lnTo>
                    <a:pt x="189984" y="131622"/>
                  </a:lnTo>
                  <a:lnTo>
                    <a:pt x="157532" y="162496"/>
                  </a:lnTo>
                  <a:lnTo>
                    <a:pt x="127600" y="195971"/>
                  </a:lnTo>
                  <a:lnTo>
                    <a:pt x="100820" y="231264"/>
                  </a:lnTo>
                  <a:lnTo>
                    <a:pt x="77190" y="268171"/>
                  </a:lnTo>
                  <a:lnTo>
                    <a:pt x="56711" y="306493"/>
                  </a:lnTo>
                  <a:lnTo>
                    <a:pt x="39383" y="346026"/>
                  </a:lnTo>
                  <a:lnTo>
                    <a:pt x="25205" y="386568"/>
                  </a:lnTo>
                  <a:lnTo>
                    <a:pt x="14177" y="427918"/>
                  </a:lnTo>
                  <a:lnTo>
                    <a:pt x="6301" y="469874"/>
                  </a:lnTo>
                  <a:lnTo>
                    <a:pt x="1575" y="512234"/>
                  </a:lnTo>
                  <a:lnTo>
                    <a:pt x="0" y="554796"/>
                  </a:lnTo>
                  <a:lnTo>
                    <a:pt x="1575" y="597358"/>
                  </a:lnTo>
                  <a:lnTo>
                    <a:pt x="6301" y="639718"/>
                  </a:lnTo>
                  <a:lnTo>
                    <a:pt x="14177" y="681674"/>
                  </a:lnTo>
                  <a:lnTo>
                    <a:pt x="25205" y="723024"/>
                  </a:lnTo>
                  <a:lnTo>
                    <a:pt x="39383" y="763567"/>
                  </a:lnTo>
                  <a:lnTo>
                    <a:pt x="56711" y="803100"/>
                  </a:lnTo>
                  <a:close/>
                </a:path>
              </a:pathLst>
            </a:custGeom>
            <a:solidFill>
              <a:srgbClr val="FCE9D9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7" name="object 51">
              <a:extLst>
                <a:ext uri="{FF2B5EF4-FFF2-40B4-BE49-F238E27FC236}">
                  <a16:creationId xmlns="" xmlns:a16="http://schemas.microsoft.com/office/drawing/2014/main" id="{7AA20F67-8451-4EC6-A5F3-FEA391503937}"/>
                </a:ext>
              </a:extLst>
            </p:cNvPr>
            <p:cNvSpPr/>
            <p:nvPr/>
          </p:nvSpPr>
          <p:spPr>
            <a:xfrm>
              <a:off x="284341" y="2464468"/>
              <a:ext cx="1075695" cy="1109593"/>
            </a:xfrm>
            <a:custGeom>
              <a:avLst/>
              <a:gdLst/>
              <a:ahLst/>
              <a:cxnLst/>
              <a:rect l="l" t="t" r="r" b="b"/>
              <a:pathLst>
                <a:path w="1075695" h="1109593">
                  <a:moveTo>
                    <a:pt x="918163" y="162496"/>
                  </a:moveTo>
                  <a:lnTo>
                    <a:pt x="948094" y="195971"/>
                  </a:lnTo>
                  <a:lnTo>
                    <a:pt x="974875" y="231264"/>
                  </a:lnTo>
                  <a:lnTo>
                    <a:pt x="998505" y="268171"/>
                  </a:lnTo>
                  <a:lnTo>
                    <a:pt x="1018984" y="306493"/>
                  </a:lnTo>
                  <a:lnTo>
                    <a:pt x="1036312" y="346026"/>
                  </a:lnTo>
                  <a:lnTo>
                    <a:pt x="1050490" y="386568"/>
                  </a:lnTo>
                  <a:lnTo>
                    <a:pt x="1061517" y="427919"/>
                  </a:lnTo>
                  <a:lnTo>
                    <a:pt x="1069394" y="469875"/>
                  </a:lnTo>
                  <a:lnTo>
                    <a:pt x="1074120" y="512235"/>
                  </a:lnTo>
                  <a:lnTo>
                    <a:pt x="1075695" y="554796"/>
                  </a:lnTo>
                  <a:lnTo>
                    <a:pt x="1074120" y="597358"/>
                  </a:lnTo>
                  <a:lnTo>
                    <a:pt x="1069394" y="639718"/>
                  </a:lnTo>
                  <a:lnTo>
                    <a:pt x="1061517" y="681674"/>
                  </a:lnTo>
                  <a:lnTo>
                    <a:pt x="1050490" y="723025"/>
                  </a:lnTo>
                  <a:lnTo>
                    <a:pt x="1036312" y="763567"/>
                  </a:lnTo>
                  <a:lnTo>
                    <a:pt x="1018984" y="803100"/>
                  </a:lnTo>
                  <a:lnTo>
                    <a:pt x="998505" y="841421"/>
                  </a:lnTo>
                  <a:lnTo>
                    <a:pt x="974875" y="878329"/>
                  </a:lnTo>
                  <a:lnTo>
                    <a:pt x="948094" y="913622"/>
                  </a:lnTo>
                  <a:lnTo>
                    <a:pt x="918163" y="947097"/>
                  </a:lnTo>
                  <a:lnTo>
                    <a:pt x="885711" y="977971"/>
                  </a:lnTo>
                  <a:lnTo>
                    <a:pt x="851496" y="1005596"/>
                  </a:lnTo>
                  <a:lnTo>
                    <a:pt x="815716" y="1029970"/>
                  </a:lnTo>
                  <a:lnTo>
                    <a:pt x="778565" y="1051095"/>
                  </a:lnTo>
                  <a:lnTo>
                    <a:pt x="740240" y="1068969"/>
                  </a:lnTo>
                  <a:lnTo>
                    <a:pt x="700936" y="1083594"/>
                  </a:lnTo>
                  <a:lnTo>
                    <a:pt x="660849" y="1094969"/>
                  </a:lnTo>
                  <a:lnTo>
                    <a:pt x="620175" y="1103094"/>
                  </a:lnTo>
                  <a:lnTo>
                    <a:pt x="579109" y="1107968"/>
                  </a:lnTo>
                  <a:lnTo>
                    <a:pt x="537847" y="1109593"/>
                  </a:lnTo>
                  <a:lnTo>
                    <a:pt x="496586" y="1107968"/>
                  </a:lnTo>
                  <a:lnTo>
                    <a:pt x="455520" y="1103094"/>
                  </a:lnTo>
                  <a:lnTo>
                    <a:pt x="414846" y="1094969"/>
                  </a:lnTo>
                  <a:lnTo>
                    <a:pt x="374759" y="1083594"/>
                  </a:lnTo>
                  <a:lnTo>
                    <a:pt x="335455" y="1068969"/>
                  </a:lnTo>
                  <a:lnTo>
                    <a:pt x="297130" y="1051095"/>
                  </a:lnTo>
                  <a:lnTo>
                    <a:pt x="259979" y="1029970"/>
                  </a:lnTo>
                  <a:lnTo>
                    <a:pt x="224198" y="1005596"/>
                  </a:lnTo>
                  <a:lnTo>
                    <a:pt x="189984" y="977971"/>
                  </a:lnTo>
                  <a:lnTo>
                    <a:pt x="157532" y="947097"/>
                  </a:lnTo>
                  <a:lnTo>
                    <a:pt x="127600" y="913622"/>
                  </a:lnTo>
                  <a:lnTo>
                    <a:pt x="100820" y="878329"/>
                  </a:lnTo>
                  <a:lnTo>
                    <a:pt x="77190" y="841421"/>
                  </a:lnTo>
                  <a:lnTo>
                    <a:pt x="56711" y="803100"/>
                  </a:lnTo>
                  <a:lnTo>
                    <a:pt x="39383" y="763567"/>
                  </a:lnTo>
                  <a:lnTo>
                    <a:pt x="25205" y="723025"/>
                  </a:lnTo>
                  <a:lnTo>
                    <a:pt x="14177" y="681674"/>
                  </a:lnTo>
                  <a:lnTo>
                    <a:pt x="6301" y="639718"/>
                  </a:lnTo>
                  <a:lnTo>
                    <a:pt x="1575" y="597358"/>
                  </a:lnTo>
                  <a:lnTo>
                    <a:pt x="0" y="554796"/>
                  </a:lnTo>
                  <a:lnTo>
                    <a:pt x="1575" y="512235"/>
                  </a:lnTo>
                  <a:lnTo>
                    <a:pt x="6301" y="469875"/>
                  </a:lnTo>
                  <a:lnTo>
                    <a:pt x="14177" y="427919"/>
                  </a:lnTo>
                  <a:lnTo>
                    <a:pt x="25205" y="386568"/>
                  </a:lnTo>
                  <a:lnTo>
                    <a:pt x="39383" y="346026"/>
                  </a:lnTo>
                  <a:lnTo>
                    <a:pt x="56711" y="306493"/>
                  </a:lnTo>
                  <a:lnTo>
                    <a:pt x="77190" y="268171"/>
                  </a:lnTo>
                  <a:lnTo>
                    <a:pt x="100820" y="231264"/>
                  </a:lnTo>
                  <a:lnTo>
                    <a:pt x="127600" y="195971"/>
                  </a:lnTo>
                  <a:lnTo>
                    <a:pt x="157532" y="162496"/>
                  </a:lnTo>
                  <a:lnTo>
                    <a:pt x="189984" y="131621"/>
                  </a:lnTo>
                  <a:lnTo>
                    <a:pt x="224198" y="103997"/>
                  </a:lnTo>
                  <a:lnTo>
                    <a:pt x="259979" y="79623"/>
                  </a:lnTo>
                  <a:lnTo>
                    <a:pt x="297130" y="58498"/>
                  </a:lnTo>
                  <a:lnTo>
                    <a:pt x="335455" y="40624"/>
                  </a:lnTo>
                  <a:lnTo>
                    <a:pt x="374759" y="25999"/>
                  </a:lnTo>
                  <a:lnTo>
                    <a:pt x="414846" y="14624"/>
                  </a:lnTo>
                  <a:lnTo>
                    <a:pt x="455520" y="6499"/>
                  </a:lnTo>
                  <a:lnTo>
                    <a:pt x="496586" y="1624"/>
                  </a:lnTo>
                  <a:lnTo>
                    <a:pt x="537847" y="0"/>
                  </a:lnTo>
                  <a:lnTo>
                    <a:pt x="579109" y="1624"/>
                  </a:lnTo>
                  <a:lnTo>
                    <a:pt x="620175" y="6499"/>
                  </a:lnTo>
                  <a:lnTo>
                    <a:pt x="660849" y="14624"/>
                  </a:lnTo>
                  <a:lnTo>
                    <a:pt x="700936" y="25999"/>
                  </a:lnTo>
                  <a:lnTo>
                    <a:pt x="740240" y="40624"/>
                  </a:lnTo>
                  <a:lnTo>
                    <a:pt x="778565" y="58498"/>
                  </a:lnTo>
                  <a:lnTo>
                    <a:pt x="815716" y="79623"/>
                  </a:lnTo>
                  <a:lnTo>
                    <a:pt x="851496" y="103997"/>
                  </a:lnTo>
                  <a:lnTo>
                    <a:pt x="885711" y="131621"/>
                  </a:lnTo>
                  <a:lnTo>
                    <a:pt x="918163" y="162496"/>
                  </a:lnTo>
                  <a:close/>
                </a:path>
              </a:pathLst>
            </a:custGeom>
            <a:ln w="28575">
              <a:solidFill>
                <a:srgbClr val="FEFFFE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8" name="object 52">
              <a:extLst>
                <a:ext uri="{FF2B5EF4-FFF2-40B4-BE49-F238E27FC236}">
                  <a16:creationId xmlns="" xmlns:a16="http://schemas.microsoft.com/office/drawing/2014/main" id="{030F6198-7734-469C-AEFD-555F5BF5F6A9}"/>
                </a:ext>
              </a:extLst>
            </p:cNvPr>
            <p:cNvSpPr/>
            <p:nvPr/>
          </p:nvSpPr>
          <p:spPr>
            <a:xfrm>
              <a:off x="119336" y="2409138"/>
              <a:ext cx="1401784" cy="11186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49" name="object 53">
              <a:extLst>
                <a:ext uri="{FF2B5EF4-FFF2-40B4-BE49-F238E27FC236}">
                  <a16:creationId xmlns="" xmlns:a16="http://schemas.microsoft.com/office/drawing/2014/main" id="{CDB77E86-829D-41D6-927C-D785ADC31C7F}"/>
                </a:ext>
              </a:extLst>
            </p:cNvPr>
            <p:cNvSpPr/>
            <p:nvPr/>
          </p:nvSpPr>
          <p:spPr>
            <a:xfrm>
              <a:off x="528187" y="2760774"/>
              <a:ext cx="587396" cy="5570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0" name="object 54">
              <a:extLst>
                <a:ext uri="{FF2B5EF4-FFF2-40B4-BE49-F238E27FC236}">
                  <a16:creationId xmlns="" xmlns:a16="http://schemas.microsoft.com/office/drawing/2014/main" id="{E457FA91-0694-40E4-8F77-1BDC17C89933}"/>
                </a:ext>
              </a:extLst>
            </p:cNvPr>
            <p:cNvSpPr/>
            <p:nvPr/>
          </p:nvSpPr>
          <p:spPr>
            <a:xfrm>
              <a:off x="566286" y="2778874"/>
              <a:ext cx="511196" cy="4808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1" name="object 55">
              <a:extLst>
                <a:ext uri="{FF2B5EF4-FFF2-40B4-BE49-F238E27FC236}">
                  <a16:creationId xmlns="" xmlns:a16="http://schemas.microsoft.com/office/drawing/2014/main" id="{BFE53983-2CCA-48A3-91EA-CFF8C37DF49F}"/>
                </a:ext>
              </a:extLst>
            </p:cNvPr>
            <p:cNvSpPr/>
            <p:nvPr/>
          </p:nvSpPr>
          <p:spPr>
            <a:xfrm>
              <a:off x="647700" y="2908300"/>
              <a:ext cx="368300" cy="2921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/>
            </a:p>
          </p:txBody>
        </p:sp>
        <p:sp>
          <p:nvSpPr>
            <p:cNvPr id="52" name="object 8">
              <a:extLst>
                <a:ext uri="{FF2B5EF4-FFF2-40B4-BE49-F238E27FC236}">
                  <a16:creationId xmlns="" xmlns:a16="http://schemas.microsoft.com/office/drawing/2014/main" id="{1D675364-CF62-4879-91DB-1E50977DC702}"/>
                </a:ext>
              </a:extLst>
            </p:cNvPr>
            <p:cNvSpPr txBox="1"/>
            <p:nvPr/>
          </p:nvSpPr>
          <p:spPr>
            <a:xfrm>
              <a:off x="635000" y="2888162"/>
              <a:ext cx="364507" cy="254000"/>
            </a:xfrm>
            <a:prstGeom prst="rect">
              <a:avLst/>
            </a:prstGeom>
          </p:spPr>
          <p:txBody>
            <a:bodyPr wrap="square" lIns="0" tIns="0" rIns="0" bIns="0" rtlCol="0">
              <a:noAutofit/>
            </a:bodyPr>
            <a:lstStyle/>
            <a:p>
              <a:pPr marL="12700">
                <a:lnSpc>
                  <a:spcPts val="1939"/>
                </a:lnSpc>
                <a:spcBef>
                  <a:spcPts val="97"/>
                </a:spcBef>
              </a:pPr>
              <a:r>
                <a:rPr sz="1800" b="1" spc="0" dirty="0">
                  <a:latin typeface="Arial"/>
                  <a:cs typeface="Arial"/>
                </a:rPr>
                <a:t>Rp</a:t>
              </a:r>
              <a:endParaRPr sz="18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011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Permasalahan Keakuratan Data ASN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68" t="27360" r="20115" b="11609"/>
          <a:stretch/>
        </p:blipFill>
        <p:spPr>
          <a:xfrm>
            <a:off x="537328" y="678730"/>
            <a:ext cx="11151909" cy="604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Survei Identifikasi </a:t>
            </a:r>
            <a:r>
              <a:rPr lang="en-US" dirty="0" err="1"/>
              <a:t>Simpeg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" y="783336"/>
            <a:ext cx="11080075" cy="28064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61071" y="3904579"/>
            <a:ext cx="252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/>
              <a:t>Ketersediaan</a:t>
            </a:r>
            <a:r>
              <a:rPr lang="en-ID" b="1" dirty="0"/>
              <a:t> SIMPEG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1071" y="4320675"/>
            <a:ext cx="2529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n-ID" sz="1600" dirty="0"/>
              <a:t>SIMPEG online/ </a:t>
            </a:r>
            <a:r>
              <a:rPr lang="en-ID" sz="1600" dirty="0" err="1"/>
              <a:t>tidak</a:t>
            </a:r>
            <a:endParaRPr lang="en-ID" sz="1600" dirty="0"/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Fitur</a:t>
            </a:r>
            <a:r>
              <a:rPr lang="en-ID" sz="1600" dirty="0"/>
              <a:t> yang </a:t>
            </a:r>
            <a:r>
              <a:rPr lang="en-ID" sz="1600" dirty="0" err="1"/>
              <a:t>dimiliki</a:t>
            </a:r>
            <a:r>
              <a:rPr lang="en-ID" sz="1600" dirty="0"/>
              <a:t> SIMPEG</a:t>
            </a:r>
          </a:p>
          <a:p>
            <a:pPr marL="266700" indent="-266700">
              <a:buFont typeface="+mj-lt"/>
              <a:buAutoNum type="arabicPeriod"/>
            </a:pPr>
            <a:r>
              <a:rPr lang="en-ID" sz="1600" i="1" dirty="0" smtClean="0"/>
              <a:t>Self-developed</a:t>
            </a:r>
            <a:r>
              <a:rPr lang="en-ID" sz="1600" dirty="0" smtClean="0"/>
              <a:t> / </a:t>
            </a:r>
            <a:r>
              <a:rPr lang="en-ID" sz="1600" dirty="0" err="1"/>
              <a:t>Pihak</a:t>
            </a:r>
            <a:r>
              <a:rPr lang="en-ID" sz="1600" dirty="0"/>
              <a:t> </a:t>
            </a:r>
            <a:r>
              <a:rPr lang="en-ID" sz="1600" dirty="0" err="1"/>
              <a:t>Ketiga</a:t>
            </a:r>
            <a:endParaRPr lang="en-ID" sz="1600" dirty="0"/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Kepemilikan</a:t>
            </a:r>
            <a:r>
              <a:rPr lang="en-ID" sz="1600" dirty="0"/>
              <a:t> Source </a:t>
            </a:r>
            <a:r>
              <a:rPr lang="en-ID" sz="1600" dirty="0" smtClean="0"/>
              <a:t>Code</a:t>
            </a:r>
            <a:endParaRPr lang="en-ID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461995" y="4320675"/>
            <a:ext cx="2724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Ketersediaan</a:t>
            </a:r>
            <a:r>
              <a:rPr lang="en-ID" sz="1600" dirty="0"/>
              <a:t> SDM </a:t>
            </a:r>
            <a:r>
              <a:rPr lang="en-ID" sz="1600" dirty="0" err="1"/>
              <a:t>pengguna</a:t>
            </a:r>
            <a:r>
              <a:rPr lang="en-ID" sz="1600" dirty="0"/>
              <a:t> SIMPEG</a:t>
            </a:r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Kemampuan</a:t>
            </a:r>
            <a:r>
              <a:rPr lang="en-ID" sz="1600" dirty="0"/>
              <a:t> SDM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pengelolaan</a:t>
            </a:r>
            <a:r>
              <a:rPr lang="en-ID" sz="1600" dirty="0"/>
              <a:t> </a:t>
            </a:r>
            <a:r>
              <a:rPr lang="en-ID" sz="1600" dirty="0" err="1"/>
              <a:t>Teknologi</a:t>
            </a:r>
            <a:r>
              <a:rPr lang="en-ID" sz="1600" dirty="0"/>
              <a:t> </a:t>
            </a:r>
            <a:r>
              <a:rPr lang="en-ID" sz="1600" dirty="0" err="1"/>
              <a:t>Informasi</a:t>
            </a:r>
            <a:endParaRPr lang="en-ID" sz="1600" dirty="0"/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Ketersediaan</a:t>
            </a:r>
            <a:r>
              <a:rPr lang="en-ID" sz="1600" dirty="0"/>
              <a:t>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Kemampuan</a:t>
            </a:r>
            <a:r>
              <a:rPr lang="en-ID" sz="1600" dirty="0"/>
              <a:t> SDM </a:t>
            </a:r>
            <a:r>
              <a:rPr lang="en-ID" sz="1600" dirty="0" err="1"/>
              <a:t>Pengolahan</a:t>
            </a:r>
            <a:r>
              <a:rPr lang="en-ID" sz="1600" dirty="0"/>
              <a:t> Data </a:t>
            </a:r>
            <a:r>
              <a:rPr lang="en-ID" sz="1600" dirty="0" err="1"/>
              <a:t>dan</a:t>
            </a:r>
            <a:r>
              <a:rPr lang="en-ID" sz="1600" dirty="0"/>
              <a:t> </a:t>
            </a:r>
            <a:r>
              <a:rPr lang="en-ID" sz="1600" dirty="0" err="1"/>
              <a:t>Komunikasi</a:t>
            </a:r>
            <a:r>
              <a:rPr lang="en-ID" sz="1600" dirty="0"/>
              <a:t> </a:t>
            </a:r>
            <a:r>
              <a:rPr lang="en-ID" sz="1600" dirty="0" smtClean="0"/>
              <a:t>Data</a:t>
            </a:r>
            <a:endParaRPr lang="en-ID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315760" y="4317000"/>
            <a:ext cx="26853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Jaringan</a:t>
            </a:r>
            <a:endParaRPr lang="en-ID" sz="1600" dirty="0"/>
          </a:p>
          <a:p>
            <a:pPr marL="266700" indent="-266700">
              <a:buFont typeface="+mj-lt"/>
              <a:buAutoNum type="arabicPeriod"/>
            </a:pPr>
            <a:r>
              <a:rPr lang="en-ID" sz="1600" dirty="0"/>
              <a:t>Database </a:t>
            </a:r>
            <a:r>
              <a:rPr lang="en-ID" sz="1600" dirty="0" err="1"/>
              <a:t>dan</a:t>
            </a:r>
            <a:r>
              <a:rPr lang="en-ID" sz="1600" dirty="0"/>
              <a:t> Server</a:t>
            </a:r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Bahasa</a:t>
            </a:r>
            <a:r>
              <a:rPr lang="en-ID" sz="1600" dirty="0"/>
              <a:t> </a:t>
            </a:r>
            <a:r>
              <a:rPr lang="en-ID" sz="1600" dirty="0" err="1"/>
              <a:t>Pemrograman</a:t>
            </a:r>
            <a:endParaRPr lang="en-ID" sz="1600" dirty="0"/>
          </a:p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Jumlah</a:t>
            </a:r>
            <a:r>
              <a:rPr lang="en-ID" sz="1600" dirty="0"/>
              <a:t> Data yang </a:t>
            </a:r>
            <a:r>
              <a:rPr lang="en-ID" sz="1600" dirty="0" err="1" smtClean="0"/>
              <a:t>diolah</a:t>
            </a:r>
            <a:endParaRPr lang="en-ID" sz="1600" dirty="0" smtClean="0"/>
          </a:p>
          <a:p>
            <a:pPr marL="266700" indent="-266700">
              <a:buFont typeface="+mj-lt"/>
              <a:buAutoNum type="arabicPeriod"/>
            </a:pPr>
            <a:r>
              <a:rPr lang="en-ID" sz="1600" dirty="0" err="1" smtClean="0"/>
              <a:t>Anggaran</a:t>
            </a:r>
            <a:r>
              <a:rPr lang="en-ID" sz="1600" dirty="0" smtClean="0"/>
              <a:t> </a:t>
            </a:r>
            <a:r>
              <a:rPr lang="en-ID" sz="1600" dirty="0" err="1" smtClean="0"/>
              <a:t>Integrasi</a:t>
            </a:r>
            <a:endParaRPr lang="en-ID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9382125" y="452073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+mj-lt"/>
              <a:buAutoNum type="arabicPeriod"/>
            </a:pPr>
            <a:r>
              <a:rPr lang="en-ID" sz="1600" dirty="0" err="1"/>
              <a:t>Pengembangan</a:t>
            </a:r>
            <a:r>
              <a:rPr lang="en-ID" sz="1600" dirty="0"/>
              <a:t> </a:t>
            </a:r>
            <a:r>
              <a:rPr lang="en-ID" sz="1600" dirty="0" err="1"/>
              <a:t>Fitur</a:t>
            </a:r>
            <a:r>
              <a:rPr lang="en-ID" sz="1600" dirty="0"/>
              <a:t> </a:t>
            </a:r>
            <a:r>
              <a:rPr lang="en-ID" sz="1600" dirty="0" err="1"/>
              <a:t>pada</a:t>
            </a:r>
            <a:r>
              <a:rPr lang="en-ID" sz="1600" dirty="0"/>
              <a:t> SAPK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461995" y="3873498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/>
              <a:t>Sumber</a:t>
            </a:r>
            <a:r>
              <a:rPr lang="en-ID" b="1" dirty="0"/>
              <a:t> </a:t>
            </a:r>
            <a:r>
              <a:rPr lang="en-ID" b="1" dirty="0" err="1"/>
              <a:t>Daya</a:t>
            </a:r>
            <a:r>
              <a:rPr lang="en-ID" b="1" dirty="0"/>
              <a:t> </a:t>
            </a:r>
            <a:r>
              <a:rPr lang="en-ID" b="1" dirty="0" err="1"/>
              <a:t>Manusia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15761" y="3900904"/>
            <a:ext cx="2685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/>
              <a:t>Infrastruktur</a:t>
            </a:r>
            <a:r>
              <a:rPr lang="en-ID" b="1" dirty="0"/>
              <a:t> </a:t>
            </a:r>
            <a:r>
              <a:rPr lang="id-ID" b="1" dirty="0" smtClean="0"/>
              <a:t>&amp; </a:t>
            </a:r>
            <a:r>
              <a:rPr lang="en-ID" b="1" dirty="0" err="1" smtClean="0"/>
              <a:t>lainnya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382125" y="3781539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b="1" dirty="0" err="1"/>
              <a:t>Identifikasi</a:t>
            </a:r>
            <a:r>
              <a:rPr lang="en-ID" b="1" dirty="0"/>
              <a:t> </a:t>
            </a:r>
            <a:r>
              <a:rPr lang="en-ID" b="1" dirty="0" err="1"/>
              <a:t>Kebutuhan</a:t>
            </a:r>
            <a:r>
              <a:rPr lang="en-ID" b="1" dirty="0"/>
              <a:t> </a:t>
            </a:r>
            <a:r>
              <a:rPr lang="en-ID" b="1" dirty="0" err="1"/>
              <a:t>Instansi</a:t>
            </a:r>
            <a:r>
              <a:rPr lang="en-ID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331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Up Arrow Callout 29">
            <a:extLst>
              <a:ext uri="{FF2B5EF4-FFF2-40B4-BE49-F238E27FC236}">
                <a16:creationId xmlns="" xmlns:a16="http://schemas.microsoft.com/office/drawing/2014/main" id="{FCCBA93E-0FC9-4234-9CC8-EB4D9AC8108E}"/>
              </a:ext>
            </a:extLst>
          </p:cNvPr>
          <p:cNvSpPr/>
          <p:nvPr/>
        </p:nvSpPr>
        <p:spPr>
          <a:xfrm>
            <a:off x="6695913" y="5514741"/>
            <a:ext cx="2586309" cy="92549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Arrow: Up 57">
            <a:extLst>
              <a:ext uri="{FF2B5EF4-FFF2-40B4-BE49-F238E27FC236}">
                <a16:creationId xmlns="" xmlns:a16="http://schemas.microsoft.com/office/drawing/2014/main" id="{8D783AA0-285B-46C1-A75B-330B3C4321B6}"/>
              </a:ext>
            </a:extLst>
          </p:cNvPr>
          <p:cNvSpPr/>
          <p:nvPr/>
        </p:nvSpPr>
        <p:spPr>
          <a:xfrm rot="5400000">
            <a:off x="9034858" y="5762107"/>
            <a:ext cx="871056" cy="376327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>
              <a:latin typeface="Century Gothic" panose="020B0502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913268" y="1595769"/>
            <a:ext cx="1892410" cy="49441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Integrasi Sistem Informasi ASN</a:t>
            </a:r>
            <a:endParaRPr lang="id-ID" dirty="0"/>
          </a:p>
        </p:txBody>
      </p:sp>
      <p:sp>
        <p:nvSpPr>
          <p:cNvPr id="14" name="Callout: Right Arrow 58">
            <a:extLst>
              <a:ext uri="{FF2B5EF4-FFF2-40B4-BE49-F238E27FC236}">
                <a16:creationId xmlns="" xmlns:a16="http://schemas.microsoft.com/office/drawing/2014/main" id="{02C1012F-1946-4893-9DA3-33B941E7479B}"/>
              </a:ext>
            </a:extLst>
          </p:cNvPr>
          <p:cNvSpPr/>
          <p:nvPr/>
        </p:nvSpPr>
        <p:spPr>
          <a:xfrm>
            <a:off x="1272952" y="1763213"/>
            <a:ext cx="8516617" cy="3080218"/>
          </a:xfrm>
          <a:prstGeom prst="rightArrowCallout">
            <a:avLst>
              <a:gd name="adj1" fmla="val 16580"/>
              <a:gd name="adj2" fmla="val 15527"/>
              <a:gd name="adj3" fmla="val 7369"/>
              <a:gd name="adj4" fmla="val 95597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00" dirty="0">
              <a:latin typeface="Century Gothic" panose="020B0502020202020204" pitchFamily="34" charset="0"/>
            </a:endParaRPr>
          </a:p>
        </p:txBody>
      </p:sp>
      <p:sp>
        <p:nvSpPr>
          <p:cNvPr id="15" name="Up Arrow Callout 29">
            <a:extLst>
              <a:ext uri="{FF2B5EF4-FFF2-40B4-BE49-F238E27FC236}">
                <a16:creationId xmlns="" xmlns:a16="http://schemas.microsoft.com/office/drawing/2014/main" id="{FCCBA93E-0FC9-4234-9CC8-EB4D9AC8108E}"/>
              </a:ext>
            </a:extLst>
          </p:cNvPr>
          <p:cNvSpPr/>
          <p:nvPr/>
        </p:nvSpPr>
        <p:spPr>
          <a:xfrm>
            <a:off x="1272953" y="5514742"/>
            <a:ext cx="5302916" cy="925497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</a:pPr>
            <a:r>
              <a:rPr lang="id-ID" sz="1400" b="1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SATU </a:t>
            </a:r>
            <a:r>
              <a:rPr lang="id-ID" sz="1400" b="1" dirty="0" smtClean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KEPEGAWAIAN (SAPK)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5413D08-3174-4558-94AE-EAF12DCDA7F2}"/>
              </a:ext>
            </a:extLst>
          </p:cNvPr>
          <p:cNvSpPr/>
          <p:nvPr/>
        </p:nvSpPr>
        <p:spPr>
          <a:xfrm>
            <a:off x="1350416" y="2531795"/>
            <a:ext cx="852343" cy="218404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Penga-daan</a:t>
            </a:r>
            <a:endParaRPr lang="en-ID" sz="12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3EBCEA1-B4A0-46EE-A479-E988955C1DB3}"/>
              </a:ext>
            </a:extLst>
          </p:cNvPr>
          <p:cNvSpPr/>
          <p:nvPr/>
        </p:nvSpPr>
        <p:spPr>
          <a:xfrm>
            <a:off x="2271341" y="2531796"/>
            <a:ext cx="749996" cy="218404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KP</a:t>
            </a:r>
            <a:endParaRPr lang="id-ID" sz="1200" b="1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A73E3C1-E70D-4CC9-9FE6-D1BDA57BB74F}"/>
              </a:ext>
            </a:extLst>
          </p:cNvPr>
          <p:cNvSpPr/>
          <p:nvPr/>
        </p:nvSpPr>
        <p:spPr>
          <a:xfrm>
            <a:off x="3095967" y="2536243"/>
            <a:ext cx="768998" cy="2190666"/>
          </a:xfrm>
          <a:prstGeom prst="rect">
            <a:avLst/>
          </a:prstGeom>
          <a:solidFill>
            <a:srgbClr val="C00000"/>
          </a:solidFill>
          <a:ln w="28575">
            <a:noFill/>
            <a:prstDash val="sysDash"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Pensiun</a:t>
            </a:r>
            <a:endParaRPr lang="id-ID" sz="1200" b="1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9C12B8-6CE6-4754-9F00-5DADC14F4080}"/>
              </a:ext>
            </a:extLst>
          </p:cNvPr>
          <p:cNvSpPr/>
          <p:nvPr/>
        </p:nvSpPr>
        <p:spPr>
          <a:xfrm>
            <a:off x="3961680" y="2531796"/>
            <a:ext cx="790651" cy="218404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Disiplin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5D0AD11D-9ED1-4B1A-880B-333499628972}"/>
              </a:ext>
            </a:extLst>
          </p:cNvPr>
          <p:cNvSpPr/>
          <p:nvPr/>
        </p:nvSpPr>
        <p:spPr>
          <a:xfrm>
            <a:off x="7381071" y="2525174"/>
            <a:ext cx="1962037" cy="219066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E-Services</a:t>
            </a:r>
          </a:p>
          <a:p>
            <a:pPr algn="ctr"/>
            <a:r>
              <a:rPr lang="en-ID" sz="1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(</a:t>
            </a:r>
            <a:r>
              <a:rPr lang="id-ID" sz="1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Layanan Informasi</a:t>
            </a:r>
            <a:r>
              <a:rPr lang="en-ID" sz="14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Publik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)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3059259-6B0D-4C98-881B-C17F340203E2}"/>
              </a:ext>
            </a:extLst>
          </p:cNvPr>
          <p:cNvSpPr txBox="1"/>
          <p:nvPr/>
        </p:nvSpPr>
        <p:spPr>
          <a:xfrm>
            <a:off x="1859471" y="1894879"/>
            <a:ext cx="4976838" cy="505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id-ID" sz="1400" b="1" dirty="0">
                <a:latin typeface="Century Gothic" panose="020B0502020202020204" pitchFamily="34" charset="0"/>
              </a:rPr>
              <a:t>Layanan Administrasi </a:t>
            </a:r>
            <a:r>
              <a:rPr lang="id-ID" sz="1400" b="1" dirty="0" smtClean="0">
                <a:latin typeface="Century Gothic" panose="020B0502020202020204" pitchFamily="34" charset="0"/>
              </a:rPr>
              <a:t>Kepegawaian </a:t>
            </a:r>
            <a:r>
              <a:rPr lang="id-ID" sz="1400" b="1" dirty="0">
                <a:latin typeface="Century Gothic" panose="020B0502020202020204" pitchFamily="34" charset="0"/>
              </a:rPr>
              <a:t>Berbasis Elektronik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2878894-AFA7-45F6-8374-E4707B9B0CD7}"/>
              </a:ext>
            </a:extLst>
          </p:cNvPr>
          <p:cNvSpPr txBox="1"/>
          <p:nvPr/>
        </p:nvSpPr>
        <p:spPr>
          <a:xfrm>
            <a:off x="7324509" y="1884170"/>
            <a:ext cx="1962037" cy="5054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id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Layanan Publik Berbasis Elektronik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E12963B1-F1B4-428B-A098-E9B169ABA0BD}"/>
              </a:ext>
            </a:extLst>
          </p:cNvPr>
          <p:cNvSpPr/>
          <p:nvPr/>
        </p:nvSpPr>
        <p:spPr>
          <a:xfrm>
            <a:off x="6792399" y="5833486"/>
            <a:ext cx="2399420" cy="4770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1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Big Data, Data Real Time, data e-commerce dst.</a:t>
            </a:r>
          </a:p>
        </p:txBody>
      </p:sp>
      <p:sp>
        <p:nvSpPr>
          <p:cNvPr id="31" name="Trapezoid 30">
            <a:extLst>
              <a:ext uri="{FF2B5EF4-FFF2-40B4-BE49-F238E27FC236}">
                <a16:creationId xmlns="" xmlns:a16="http://schemas.microsoft.com/office/drawing/2014/main" id="{E053D8F8-5D13-4021-939F-E7901F3C938F}"/>
              </a:ext>
            </a:extLst>
          </p:cNvPr>
          <p:cNvSpPr/>
          <p:nvPr/>
        </p:nvSpPr>
        <p:spPr>
          <a:xfrm>
            <a:off x="1295710" y="1078287"/>
            <a:ext cx="7887688" cy="603197"/>
          </a:xfrm>
          <a:prstGeom prst="trapezoid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entury Gothic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A2BA3B4-417E-4289-83AA-796C4BF245D8}"/>
              </a:ext>
            </a:extLst>
          </p:cNvPr>
          <p:cNvSpPr txBox="1"/>
          <p:nvPr/>
        </p:nvSpPr>
        <p:spPr>
          <a:xfrm>
            <a:off x="1696824" y="1073329"/>
            <a:ext cx="709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PELAYANAN </a:t>
            </a:r>
            <a:r>
              <a:rPr lang="id-ID" sz="1600" b="1" dirty="0">
                <a:latin typeface="Century Gothic" panose="020B0502020202020204" pitchFamily="34" charset="0"/>
              </a:rPr>
              <a:t>PUBLIK</a:t>
            </a:r>
            <a:r>
              <a:rPr lang="en-US" sz="1600" b="1" dirty="0">
                <a:latin typeface="Century Gothic" panose="020B0502020202020204" pitchFamily="34" charset="0"/>
              </a:rPr>
              <a:t> DAN</a:t>
            </a:r>
          </a:p>
          <a:p>
            <a:pPr algn="ctr"/>
            <a:r>
              <a:rPr lang="en-US" sz="1600" b="1" dirty="0">
                <a:latin typeface="Century Gothic" panose="020B0502020202020204" pitchFamily="34" charset="0"/>
              </a:rPr>
              <a:t>KINERJA BIROKRASI YANG BERKUALITAS </a:t>
            </a:r>
          </a:p>
        </p:txBody>
      </p:sp>
      <p:pic>
        <p:nvPicPr>
          <p:cNvPr id="42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F7F0DCA1-BD3F-44B5-BC79-346E9DA61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094" y="2920780"/>
            <a:ext cx="1784581" cy="1137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43" name="Picture 4" descr="https://www.klipfolio.com/sites/all/themes/klipfolio_theme/img/live-dashboards/dashboard-social-media-2.png">
            <a:extLst>
              <a:ext uri="{FF2B5EF4-FFF2-40B4-BE49-F238E27FC236}">
                <a16:creationId xmlns="" xmlns:a16="http://schemas.microsoft.com/office/drawing/2014/main" id="{DB60A265-17F7-40AF-BFF4-A85E11CC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23" y="4166823"/>
            <a:ext cx="1796852" cy="10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4DB65FA8-7DC2-49C3-8E54-D11F23004A1E}"/>
              </a:ext>
            </a:extLst>
          </p:cNvPr>
          <p:cNvGrpSpPr/>
          <p:nvPr/>
        </p:nvGrpSpPr>
        <p:grpSpPr>
          <a:xfrm>
            <a:off x="9977658" y="1691264"/>
            <a:ext cx="1769017" cy="1141119"/>
            <a:chOff x="0" y="0"/>
            <a:chExt cx="5411579" cy="4972195"/>
          </a:xfrm>
        </p:grpSpPr>
        <p:pic>
          <p:nvPicPr>
            <p:cNvPr id="45" name="Picture 44">
              <a:extLst>
                <a:ext uri="{FF2B5EF4-FFF2-40B4-BE49-F238E27FC236}">
                  <a16:creationId xmlns="" xmlns:a16="http://schemas.microsoft.com/office/drawing/2014/main" id="{546851DD-9297-4B59-8125-53F8C916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411579" cy="26118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6" name="Picture 45">
              <a:extLst>
                <a:ext uri="{FF2B5EF4-FFF2-40B4-BE49-F238E27FC236}">
                  <a16:creationId xmlns="" xmlns:a16="http://schemas.microsoft.com/office/drawing/2014/main" id="{2A4100F6-C813-40BC-B89D-B234F9ADA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611898"/>
              <a:ext cx="5411579" cy="23602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7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42664F75-9FAA-411C-A8C2-12EF704A6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823" y="5353253"/>
            <a:ext cx="1796852" cy="109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259C12B8-6CE6-4754-9F00-5DADC14F4080}"/>
              </a:ext>
            </a:extLst>
          </p:cNvPr>
          <p:cNvSpPr/>
          <p:nvPr/>
        </p:nvSpPr>
        <p:spPr>
          <a:xfrm>
            <a:off x="4814171" y="2536717"/>
            <a:ext cx="766434" cy="219066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Talent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259C12B8-6CE6-4754-9F00-5DADC14F4080}"/>
              </a:ext>
            </a:extLst>
          </p:cNvPr>
          <p:cNvSpPr/>
          <p:nvPr/>
        </p:nvSpPr>
        <p:spPr>
          <a:xfrm>
            <a:off x="5659154" y="2547997"/>
            <a:ext cx="790651" cy="219066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SIKD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own Arrow 53"/>
          <p:cNvSpPr/>
          <p:nvPr/>
        </p:nvSpPr>
        <p:spPr>
          <a:xfrm>
            <a:off x="3961680" y="4959671"/>
            <a:ext cx="501540" cy="4812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Down Arrow 54"/>
          <p:cNvSpPr/>
          <p:nvPr/>
        </p:nvSpPr>
        <p:spPr>
          <a:xfrm rot="10800000">
            <a:off x="3440783" y="4934340"/>
            <a:ext cx="492641" cy="481215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0AE23AA0-D81E-40FF-865A-A3E4F1B12520}"/>
              </a:ext>
            </a:extLst>
          </p:cNvPr>
          <p:cNvSpPr/>
          <p:nvPr/>
        </p:nvSpPr>
        <p:spPr>
          <a:xfrm>
            <a:off x="2032700" y="5833487"/>
            <a:ext cx="4243196" cy="4770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Data Kepegawaian</a:t>
            </a:r>
            <a:endParaRPr lang="id-ID" sz="1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3495" y="3183182"/>
            <a:ext cx="1102215" cy="714324"/>
            <a:chOff x="391459" y="3183182"/>
            <a:chExt cx="1102215" cy="71432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1BBDAB4-B510-49F7-B8B7-9232F942BAE4}"/>
                </a:ext>
              </a:extLst>
            </p:cNvPr>
            <p:cNvSpPr txBox="1"/>
            <p:nvPr/>
          </p:nvSpPr>
          <p:spPr>
            <a:xfrm>
              <a:off x="391459" y="3183182"/>
              <a:ext cx="11022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Century Gothic" panose="020B0502020202020204" pitchFamily="34" charset="0"/>
                </a:rPr>
                <a:t>SPBE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4216" y="3620507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 smtClean="0"/>
                <a:t>Kepegawaian</a:t>
              </a:r>
              <a:endParaRPr lang="id-ID" sz="120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259C12B8-6CE6-4754-9F00-5DADC14F4080}"/>
              </a:ext>
            </a:extLst>
          </p:cNvPr>
          <p:cNvSpPr/>
          <p:nvPr/>
        </p:nvSpPr>
        <p:spPr>
          <a:xfrm>
            <a:off x="6497030" y="2539389"/>
            <a:ext cx="790651" cy="2190667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2700" dist="38100" dir="30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E-</a:t>
            </a:r>
            <a:r>
              <a:rPr lang="id-ID" sz="12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SIKD</a:t>
            </a:r>
            <a:endParaRPr lang="en-US" sz="12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Left-Right Arrow 58"/>
          <p:cNvSpPr/>
          <p:nvPr/>
        </p:nvSpPr>
        <p:spPr>
          <a:xfrm>
            <a:off x="1782924" y="2806984"/>
            <a:ext cx="5151686" cy="464595"/>
          </a:xfrm>
          <a:prstGeom prst="leftRightArrow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70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Integrasi Sistem Informasi ASN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736952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74043" y="4072379"/>
            <a:ext cx="18923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Sinka – e Office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Wasdal – EWS, WBS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PMK – JDIH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Mutasi – Status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Sesma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Bapek</a:t>
            </a:r>
            <a:endParaRPr lang="id-ID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862768" y="2367699"/>
            <a:ext cx="1741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Verifikasi UDM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Pengadaan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Kenaikan Pangkat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Pensiun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Peremajaan Data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Usulan Speciment</a:t>
            </a:r>
            <a:endParaRPr lang="id-ID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16871" y="2791905"/>
            <a:ext cx="1120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Statistik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Progres Layanan</a:t>
            </a:r>
            <a:endParaRPr lang="id-ID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000250" y="1200810"/>
            <a:ext cx="2138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Talent Pool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Profile ASN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HRMA (Usul Formasi, ABK, Anjab)</a:t>
            </a:r>
            <a:endParaRPr lang="id-ID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600389" y="4228138"/>
            <a:ext cx="18065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CPNS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PPPK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id-ID" sz="1400" dirty="0" smtClean="0"/>
              <a:t>Sekolah Kedinasan</a:t>
            </a: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77654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37" y="1114032"/>
            <a:ext cx="8572826" cy="5710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Integrasi Sistem Informasi ASN</a:t>
            </a:r>
            <a:endParaRPr lang="id-ID" dirty="0"/>
          </a:p>
        </p:txBody>
      </p:sp>
      <p:grpSp>
        <p:nvGrpSpPr>
          <p:cNvPr id="6" name="Group 5"/>
          <p:cNvGrpSpPr/>
          <p:nvPr/>
        </p:nvGrpSpPr>
        <p:grpSpPr>
          <a:xfrm>
            <a:off x="5653501" y="2019894"/>
            <a:ext cx="1223158" cy="1365662"/>
            <a:chOff x="5242990" y="2080442"/>
            <a:chExt cx="1996572" cy="22526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990" y="2080442"/>
              <a:ext cx="1996572" cy="2252659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5508737" y="3006566"/>
              <a:ext cx="1557081" cy="611993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 ASN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14620" y="2019894"/>
            <a:ext cx="1223158" cy="1365662"/>
            <a:chOff x="4782744" y="1738557"/>
            <a:chExt cx="1223158" cy="136566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2744" y="1738557"/>
              <a:ext cx="1223158" cy="1365662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4858198" y="2161230"/>
              <a:ext cx="1135829" cy="648586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</a:t>
              </a:r>
            </a:p>
            <a:p>
              <a:pPr algn="ctr">
                <a:defRPr/>
              </a:pPr>
              <a:r>
                <a:rPr lang="en-ID" sz="14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Dokumen</a:t>
              </a: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 Digital ASN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5" y="518739"/>
            <a:ext cx="1333522" cy="14905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74026" y="771244"/>
            <a:ext cx="17929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Unit Organisasi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Klas. Jabatan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Pangkat/Golongan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dll</a:t>
            </a:r>
          </a:p>
        </p:txBody>
      </p:sp>
      <p:cxnSp>
        <p:nvCxnSpPr>
          <p:cNvPr id="23" name="Elbow Connector 22"/>
          <p:cNvCxnSpPr/>
          <p:nvPr/>
        </p:nvCxnSpPr>
        <p:spPr>
          <a:xfrm rot="16200000" flipH="1">
            <a:off x="5566747" y="1260912"/>
            <a:ext cx="652409" cy="588404"/>
          </a:xfrm>
          <a:prstGeom prst="bentConnector3">
            <a:avLst>
              <a:gd name="adj1" fmla="val 854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Left-Right Arrow 30"/>
          <p:cNvSpPr/>
          <p:nvPr/>
        </p:nvSpPr>
        <p:spPr>
          <a:xfrm>
            <a:off x="5278403" y="2581352"/>
            <a:ext cx="490402" cy="244522"/>
          </a:xfrm>
          <a:prstGeom prst="left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ight Arrow 31"/>
          <p:cNvSpPr/>
          <p:nvPr/>
        </p:nvSpPr>
        <p:spPr>
          <a:xfrm>
            <a:off x="6896439" y="2379182"/>
            <a:ext cx="582825" cy="59421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TextBox 32"/>
          <p:cNvSpPr txBox="1"/>
          <p:nvPr/>
        </p:nvSpPr>
        <p:spPr>
          <a:xfrm>
            <a:off x="1131164" y="5114599"/>
            <a:ext cx="431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KP</a:t>
            </a:r>
            <a:endParaRPr lang="id-ID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2203720" y="6131868"/>
            <a:ext cx="95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WASDAL</a:t>
            </a:r>
            <a:endParaRPr lang="id-ID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5244382" y="6519446"/>
            <a:ext cx="885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MUTASI</a:t>
            </a:r>
            <a:endParaRPr lang="id-ID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7971192" y="6131868"/>
            <a:ext cx="100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PENSIUN</a:t>
            </a:r>
            <a:endParaRPr lang="id-ID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9465130" y="5114599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TM</a:t>
            </a:r>
            <a:endParaRPr lang="id-ID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52" y="2115530"/>
            <a:ext cx="1796408" cy="13874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05441" y="2127403"/>
            <a:ext cx="9796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KP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Mutasi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Pensiun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Wasdal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id-ID" sz="1400" dirty="0" smtClean="0"/>
              <a:t>dll</a:t>
            </a:r>
          </a:p>
        </p:txBody>
      </p:sp>
      <p:sp>
        <p:nvSpPr>
          <p:cNvPr id="41" name="Right Arrow 40"/>
          <p:cNvSpPr/>
          <p:nvPr/>
        </p:nvSpPr>
        <p:spPr>
          <a:xfrm rot="10800000">
            <a:off x="3506238" y="2405615"/>
            <a:ext cx="630138" cy="594218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91730" y="516663"/>
            <a:ext cx="984974" cy="106571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022946" y="1491707"/>
            <a:ext cx="660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dirty="0" smtClean="0"/>
              <a:t>SAPK</a:t>
            </a:r>
            <a:endParaRPr lang="id-ID" sz="1600" dirty="0"/>
          </a:p>
        </p:txBody>
      </p:sp>
      <p:cxnSp>
        <p:nvCxnSpPr>
          <p:cNvPr id="50" name="Elbow Connector 49"/>
          <p:cNvCxnSpPr/>
          <p:nvPr/>
        </p:nvCxnSpPr>
        <p:spPr>
          <a:xfrm rot="5400000">
            <a:off x="6279962" y="1264841"/>
            <a:ext cx="676109" cy="556847"/>
          </a:xfrm>
          <a:prstGeom prst="bentConnector3">
            <a:avLst>
              <a:gd name="adj1" fmla="val 820"/>
            </a:avLst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928193" y="792206"/>
            <a:ext cx="622989" cy="845693"/>
            <a:chOff x="8554575" y="856862"/>
            <a:chExt cx="622989" cy="845693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9" t="4248" r="22270" b="9478"/>
            <a:stretch/>
          </p:blipFill>
          <p:spPr>
            <a:xfrm>
              <a:off x="8554575" y="1217906"/>
              <a:ext cx="622989" cy="48464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238" y="856862"/>
              <a:ext cx="569576" cy="707701"/>
            </a:xfrm>
            <a:prstGeom prst="rect">
              <a:avLst/>
            </a:prstGeom>
          </p:spPr>
        </p:pic>
      </p:grpSp>
      <p:sp>
        <p:nvSpPr>
          <p:cNvPr id="63" name="Rounded Rectangle 62"/>
          <p:cNvSpPr/>
          <p:nvPr/>
        </p:nvSpPr>
        <p:spPr>
          <a:xfrm>
            <a:off x="7545997" y="1959725"/>
            <a:ext cx="2883548" cy="19004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5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F7F0DCA1-BD3F-44B5-BC79-346E9DA612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278" y="2107788"/>
            <a:ext cx="1186176" cy="756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6" name="Picture 2" descr="http://www.jenunderwood.com/wp-content/uploads/2015/05/520.gif">
            <a:extLst>
              <a:ext uri="{FF2B5EF4-FFF2-40B4-BE49-F238E27FC236}">
                <a16:creationId xmlns="" xmlns:a16="http://schemas.microsoft.com/office/drawing/2014/main" id="{42664F75-9FAA-411C-A8C2-12EF704A65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278" y="2958240"/>
            <a:ext cx="1193337" cy="729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2"/>
          <a:stretch/>
        </p:blipFill>
        <p:spPr>
          <a:xfrm>
            <a:off x="9114532" y="2376982"/>
            <a:ext cx="1121566" cy="1111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TextBox 63"/>
          <p:cNvSpPr txBox="1"/>
          <p:nvPr/>
        </p:nvSpPr>
        <p:spPr>
          <a:xfrm>
            <a:off x="10397171" y="2640449"/>
            <a:ext cx="1391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dirty="0" smtClean="0"/>
              <a:t>DASHBOARD SI-ASN</a:t>
            </a:r>
            <a:endParaRPr lang="id-ID" sz="1600" dirty="0"/>
          </a:p>
        </p:txBody>
      </p:sp>
    </p:spTree>
    <p:extLst>
      <p:ext uri="{BB962C8B-B14F-4D97-AF65-F5344CB8AC3E}">
        <p14:creationId xmlns:p14="http://schemas.microsoft.com/office/powerpoint/2010/main" val="25858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62721" y="3185284"/>
            <a:ext cx="11592841" cy="362521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2" name="Rounded Rectangle 201"/>
          <p:cNvSpPr/>
          <p:nvPr/>
        </p:nvSpPr>
        <p:spPr>
          <a:xfrm>
            <a:off x="10736989" y="944248"/>
            <a:ext cx="1244060" cy="1589196"/>
          </a:xfrm>
          <a:prstGeom prst="roundRect">
            <a:avLst>
              <a:gd name="adj" fmla="val 73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3361822" y="974613"/>
            <a:ext cx="1500889" cy="1366474"/>
          </a:xfrm>
          <a:prstGeom prst="roundRect">
            <a:avLst>
              <a:gd name="adj" fmla="val 73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3" name="Rounded Rectangle 192"/>
          <p:cNvSpPr/>
          <p:nvPr/>
        </p:nvSpPr>
        <p:spPr>
          <a:xfrm>
            <a:off x="6268774" y="944248"/>
            <a:ext cx="4395834" cy="1580286"/>
          </a:xfrm>
          <a:prstGeom prst="roundRect">
            <a:avLst>
              <a:gd name="adj" fmla="val 73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93346" y="3367340"/>
            <a:ext cx="5279228" cy="3338623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Arsitektur Aliran Data ASN Terintegrasi</a:t>
            </a:r>
            <a:endParaRPr lang="id-ID" dirty="0"/>
          </a:p>
        </p:txBody>
      </p:sp>
      <p:sp>
        <p:nvSpPr>
          <p:cNvPr id="5" name="Rounded Rectangle 4"/>
          <p:cNvSpPr/>
          <p:nvPr/>
        </p:nvSpPr>
        <p:spPr>
          <a:xfrm>
            <a:off x="337972" y="6023561"/>
            <a:ext cx="1617746" cy="405367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D</a:t>
            </a:r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B</a:t>
            </a:r>
            <a:r>
              <a:rPr lang="en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 BKN</a:t>
            </a:r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 PUSAT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55443" y="3597796"/>
            <a:ext cx="1346384" cy="1519076"/>
            <a:chOff x="1091138" y="3371956"/>
            <a:chExt cx="1346384" cy="13455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38" y="3371956"/>
              <a:ext cx="1346384" cy="1345583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281248" y="3852558"/>
              <a:ext cx="987973" cy="389832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 ASN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38493" y="3753400"/>
            <a:ext cx="1352473" cy="1351668"/>
            <a:chOff x="3219526" y="3357616"/>
            <a:chExt cx="1352473" cy="13516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26" y="3357616"/>
              <a:ext cx="1352473" cy="1351668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3383811" y="3723181"/>
              <a:ext cx="1135829" cy="648586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</a:t>
              </a:r>
            </a:p>
            <a:p>
              <a:pPr algn="ctr">
                <a:defRPr/>
              </a:pPr>
              <a:r>
                <a:rPr lang="en-ID" sz="14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Dokumen</a:t>
              </a: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 Digital ASN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1748707" y="975964"/>
            <a:ext cx="1500889" cy="1366474"/>
          </a:xfrm>
          <a:prstGeom prst="roundRect">
            <a:avLst>
              <a:gd name="adj" fmla="val 7352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27" y="1160828"/>
            <a:ext cx="1130474" cy="119258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2046301" y="1470200"/>
            <a:ext cx="963583" cy="658659"/>
          </a:xfrm>
          <a:prstGeom prst="roundRect">
            <a:avLst>
              <a:gd name="adj" fmla="val 947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D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</a:t>
            </a:r>
          </a:p>
          <a:p>
            <a:pPr algn="ctr">
              <a:defRPr/>
            </a:pPr>
            <a:r>
              <a:rPr lang="en-ID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Simpeg</a:t>
            </a:r>
            <a:endParaRPr 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37390" y="806818"/>
            <a:ext cx="552219" cy="312295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K/L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461166" y="2681747"/>
            <a:ext cx="1086945" cy="315012"/>
          </a:xfrm>
          <a:prstGeom prst="roundRect">
            <a:avLst>
              <a:gd name="adj" fmla="val 947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id-ID" sz="1200" b="1" dirty="0" smtClean="0">
                <a:solidFill>
                  <a:schemeClr val="tx1"/>
                </a:solidFill>
              </a:rPr>
              <a:t>API Service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05" y="5307372"/>
            <a:ext cx="559370" cy="55937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37" b="84110" l="19077" r="84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10090" r="15946" b="17386"/>
          <a:stretch/>
        </p:blipFill>
        <p:spPr>
          <a:xfrm>
            <a:off x="4227812" y="5847606"/>
            <a:ext cx="885760" cy="5655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59" y="3691529"/>
            <a:ext cx="559370" cy="5593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14" y="4403454"/>
            <a:ext cx="559370" cy="5593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99" y="5089305"/>
            <a:ext cx="559370" cy="5593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06" y="5351292"/>
            <a:ext cx="559370" cy="55937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352" y="5351292"/>
            <a:ext cx="559370" cy="55937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00980" y="3710967"/>
            <a:ext cx="89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Mutasi</a:t>
            </a:r>
            <a:endParaRPr lang="id-ID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560484" y="4444079"/>
            <a:ext cx="4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KP</a:t>
            </a:r>
            <a:endParaRPr lang="id-ID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512943" y="5236927"/>
            <a:ext cx="961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Pensiun</a:t>
            </a:r>
            <a:endParaRPr lang="id-ID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976709" y="5879505"/>
            <a:ext cx="961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Wasdal</a:t>
            </a:r>
            <a:endParaRPr lang="id-ID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2896110" y="5859461"/>
            <a:ext cx="8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TM</a:t>
            </a:r>
            <a:endParaRPr lang="id-ID" sz="1400" b="1" dirty="0"/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4406167" y="2431841"/>
            <a:ext cx="175586" cy="1213801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3448037" y="1311649"/>
            <a:ext cx="1361857" cy="930559"/>
            <a:chOff x="3310168" y="1347562"/>
            <a:chExt cx="1361857" cy="93055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0" t="9556" r="14792" b="8487"/>
            <a:stretch/>
          </p:blipFill>
          <p:spPr>
            <a:xfrm>
              <a:off x="4061668" y="1347562"/>
              <a:ext cx="546308" cy="65403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9" t="4248" r="22270" b="9478"/>
            <a:stretch/>
          </p:blipFill>
          <p:spPr>
            <a:xfrm>
              <a:off x="3344545" y="1481806"/>
              <a:ext cx="622989" cy="484649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3310168" y="2001122"/>
              <a:ext cx="13618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 smtClean="0"/>
                <a:t>Digital Signature</a:t>
              </a:r>
              <a:endParaRPr lang="id-ID" sz="1200" dirty="0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 flipV="1">
            <a:off x="2896110" y="2467319"/>
            <a:ext cx="1667927" cy="1153902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1709660" y="3973246"/>
            <a:ext cx="371944" cy="180324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638770" y="4593476"/>
            <a:ext cx="442834" cy="10758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V="1">
            <a:off x="1953538" y="4959488"/>
            <a:ext cx="232777" cy="231258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2496949" y="5012983"/>
            <a:ext cx="8530" cy="307755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 flipV="1">
            <a:off x="2923141" y="5015836"/>
            <a:ext cx="241867" cy="304901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4642116" y="5021531"/>
            <a:ext cx="4954" cy="299206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331" y="1475721"/>
            <a:ext cx="931779" cy="874417"/>
          </a:xfrm>
          <a:prstGeom prst="rect">
            <a:avLst/>
          </a:prstGeom>
        </p:spPr>
      </p:pic>
      <p:sp>
        <p:nvSpPr>
          <p:cNvPr id="108" name="Rounded Rectangle 107"/>
          <p:cNvSpPr/>
          <p:nvPr/>
        </p:nvSpPr>
        <p:spPr>
          <a:xfrm>
            <a:off x="9685481" y="1587945"/>
            <a:ext cx="952853" cy="781770"/>
          </a:xfrm>
          <a:prstGeom prst="roundRect">
            <a:avLst>
              <a:gd name="adj" fmla="val 947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D" sz="10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Database</a:t>
            </a:r>
          </a:p>
          <a:p>
            <a:pPr algn="ctr">
              <a:defRPr/>
            </a:pPr>
            <a:r>
              <a:rPr lang="en-ID" sz="105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Simpeg</a:t>
            </a:r>
            <a:endParaRPr lang="en-US" sz="10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722766" y="1156084"/>
            <a:ext cx="618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OPD</a:t>
            </a:r>
            <a:endParaRPr lang="id-ID" sz="14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7943347" y="956963"/>
            <a:ext cx="999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BKD Kab/Kota</a:t>
            </a:r>
            <a:endParaRPr lang="id-ID" sz="14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9685481" y="1120931"/>
            <a:ext cx="999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BKD Prov.</a:t>
            </a:r>
            <a:endParaRPr lang="id-ID" sz="1400" b="1" dirty="0"/>
          </a:p>
        </p:txBody>
      </p:sp>
      <p:sp>
        <p:nvSpPr>
          <p:cNvPr id="115" name="Rounded Rectangle 114"/>
          <p:cNvSpPr/>
          <p:nvPr/>
        </p:nvSpPr>
        <p:spPr>
          <a:xfrm>
            <a:off x="6174923" y="3304283"/>
            <a:ext cx="5279228" cy="3338623"/>
          </a:xfrm>
          <a:prstGeom prst="roundRect">
            <a:avLst/>
          </a:prstGeom>
          <a:solidFill>
            <a:srgbClr val="F2F2F2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Rounded Rectangle 115"/>
          <p:cNvSpPr/>
          <p:nvPr/>
        </p:nvSpPr>
        <p:spPr>
          <a:xfrm>
            <a:off x="6319548" y="5960504"/>
            <a:ext cx="1875795" cy="405367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D</a:t>
            </a:r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B</a:t>
            </a:r>
            <a:r>
              <a:rPr lang="en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KANREG </a:t>
            </a:r>
            <a:r>
              <a:rPr lang="en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BKN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8031616" y="3708231"/>
            <a:ext cx="1346384" cy="1345583"/>
            <a:chOff x="1091138" y="3371956"/>
            <a:chExt cx="1346384" cy="1345583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38" y="3371956"/>
              <a:ext cx="1346384" cy="1345583"/>
            </a:xfrm>
            <a:prstGeom prst="rect">
              <a:avLst/>
            </a:prstGeom>
          </p:spPr>
        </p:pic>
        <p:sp>
          <p:nvSpPr>
            <p:cNvPr id="119" name="Rounded Rectangle 118"/>
            <p:cNvSpPr/>
            <p:nvPr/>
          </p:nvSpPr>
          <p:spPr>
            <a:xfrm>
              <a:off x="1293123" y="3793182"/>
              <a:ext cx="987973" cy="633723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 </a:t>
              </a:r>
              <a:r>
                <a:rPr lang="en-ID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ASN</a:t>
              </a:r>
              <a:r>
                <a:rPr lang="id-ID" sz="1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 Kanreg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9920070" y="3690343"/>
            <a:ext cx="1352473" cy="1351668"/>
            <a:chOff x="3219526" y="3357616"/>
            <a:chExt cx="1352473" cy="1351668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26" y="3357616"/>
              <a:ext cx="1352473" cy="1351668"/>
            </a:xfrm>
            <a:prstGeom prst="rect">
              <a:avLst/>
            </a:prstGeom>
          </p:spPr>
        </p:pic>
        <p:sp>
          <p:nvSpPr>
            <p:cNvPr id="122" name="Rounded Rectangle 121"/>
            <p:cNvSpPr/>
            <p:nvPr/>
          </p:nvSpPr>
          <p:spPr>
            <a:xfrm>
              <a:off x="3383811" y="3723181"/>
              <a:ext cx="1135829" cy="648586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Database</a:t>
              </a:r>
            </a:p>
            <a:p>
              <a:pPr algn="ctr">
                <a:defRPr/>
              </a:pPr>
              <a:r>
                <a:rPr lang="en-ID" sz="14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Dokumen</a:t>
              </a:r>
              <a:r>
                <a:rPr lang="en-ID" sz="1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chemeClr val="tx1"/>
                  </a:solidFill>
                </a:rPr>
                <a:t> Digital ASN</a:t>
              </a:r>
              <a:endParaRPr 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</p:grpSp>
      <p:pic>
        <p:nvPicPr>
          <p:cNvPr id="125" name="Picture 1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82" y="5244315"/>
            <a:ext cx="559370" cy="55937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137" b="84110" l="19077" r="84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10090" r="15946" b="17386"/>
          <a:stretch/>
        </p:blipFill>
        <p:spPr>
          <a:xfrm>
            <a:off x="10209389" y="5784549"/>
            <a:ext cx="885760" cy="56559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432" y="3628472"/>
            <a:ext cx="559370" cy="55937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487" y="4340397"/>
            <a:ext cx="559370" cy="55937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72" y="5026248"/>
            <a:ext cx="559370" cy="55937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479" y="5288235"/>
            <a:ext cx="559370" cy="55937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631" y="5288235"/>
            <a:ext cx="559370" cy="559370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77153" y="3647910"/>
            <a:ext cx="89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Mutasi</a:t>
            </a:r>
            <a:endParaRPr lang="id-ID" sz="1400" b="1" dirty="0"/>
          </a:p>
        </p:txBody>
      </p:sp>
      <p:sp>
        <p:nvSpPr>
          <p:cNvPr id="133" name="TextBox 132"/>
          <p:cNvSpPr txBox="1"/>
          <p:nvPr/>
        </p:nvSpPr>
        <p:spPr>
          <a:xfrm>
            <a:off x="6636657" y="4381022"/>
            <a:ext cx="483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KP</a:t>
            </a:r>
            <a:endParaRPr lang="id-ID" sz="1400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6590697" y="5101742"/>
            <a:ext cx="961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Pensiun</a:t>
            </a:r>
            <a:endParaRPr lang="id-ID" sz="14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8164650" y="5784549"/>
            <a:ext cx="79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Wasdal</a:t>
            </a:r>
            <a:endParaRPr lang="id-ID" sz="1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020494" y="5797082"/>
            <a:ext cx="49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TM</a:t>
            </a:r>
            <a:endParaRPr lang="id-ID" sz="1400" b="1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7785833" y="3910189"/>
            <a:ext cx="371944" cy="180324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7714943" y="4530419"/>
            <a:ext cx="442834" cy="10758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V="1">
            <a:off x="8029711" y="4896431"/>
            <a:ext cx="232777" cy="231258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8573122" y="4949926"/>
            <a:ext cx="8530" cy="307755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8999315" y="4952780"/>
            <a:ext cx="151528" cy="276151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10576502" y="4930582"/>
            <a:ext cx="4954" cy="299206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/>
          <p:cNvGrpSpPr/>
          <p:nvPr/>
        </p:nvGrpSpPr>
        <p:grpSpPr>
          <a:xfrm>
            <a:off x="8088715" y="1482590"/>
            <a:ext cx="964003" cy="874417"/>
            <a:chOff x="8807425" y="1601837"/>
            <a:chExt cx="964003" cy="874417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425" y="1601837"/>
              <a:ext cx="931779" cy="874417"/>
            </a:xfrm>
            <a:prstGeom prst="rect">
              <a:avLst/>
            </a:prstGeom>
          </p:spPr>
        </p:pic>
        <p:sp>
          <p:nvSpPr>
            <p:cNvPr id="153" name="Rounded Rectangle 152"/>
            <p:cNvSpPr/>
            <p:nvPr/>
          </p:nvSpPr>
          <p:spPr>
            <a:xfrm>
              <a:off x="8818575" y="1690311"/>
              <a:ext cx="952853" cy="781770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05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Database</a:t>
              </a:r>
            </a:p>
            <a:p>
              <a:pPr algn="ctr">
                <a:defRPr/>
              </a:pPr>
              <a:r>
                <a:rPr lang="en-ID" sz="105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Simpeg</a:t>
              </a:r>
              <a:endParaRPr lang="en-US" sz="10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6556028" y="1508098"/>
            <a:ext cx="964003" cy="874417"/>
            <a:chOff x="8807425" y="1601837"/>
            <a:chExt cx="964003" cy="874417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7425" y="1601837"/>
              <a:ext cx="931779" cy="874417"/>
            </a:xfrm>
            <a:prstGeom prst="rect">
              <a:avLst/>
            </a:prstGeom>
          </p:spPr>
        </p:pic>
        <p:sp>
          <p:nvSpPr>
            <p:cNvPr id="157" name="Rounded Rectangle 156"/>
            <p:cNvSpPr/>
            <p:nvPr/>
          </p:nvSpPr>
          <p:spPr>
            <a:xfrm>
              <a:off x="8818575" y="1690311"/>
              <a:ext cx="952853" cy="781770"/>
            </a:xfrm>
            <a:prstGeom prst="roundRect">
              <a:avLst>
                <a:gd name="adj" fmla="val 947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D" sz="105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Database</a:t>
              </a:r>
            </a:p>
            <a:p>
              <a:pPr algn="ctr">
                <a:defRPr/>
              </a:pPr>
              <a:r>
                <a:rPr lang="en-ID" sz="105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Simpeg</a:t>
              </a:r>
              <a:endParaRPr lang="en-US" sz="105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cxnSp>
        <p:nvCxnSpPr>
          <p:cNvPr id="172" name="Straight Arrow Connector 171"/>
          <p:cNvCxnSpPr/>
          <p:nvPr/>
        </p:nvCxnSpPr>
        <p:spPr>
          <a:xfrm>
            <a:off x="7505820" y="1794496"/>
            <a:ext cx="614750" cy="503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461815" y="1919798"/>
            <a:ext cx="605826" cy="1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ounded Rectangle 177"/>
          <p:cNvSpPr/>
          <p:nvPr/>
        </p:nvSpPr>
        <p:spPr>
          <a:xfrm>
            <a:off x="7448942" y="2741817"/>
            <a:ext cx="1086945" cy="315012"/>
          </a:xfrm>
          <a:prstGeom prst="roundRect">
            <a:avLst>
              <a:gd name="adj" fmla="val 947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id-ID" sz="1200" b="1" dirty="0" smtClean="0">
                <a:solidFill>
                  <a:schemeClr val="tx1"/>
                </a:solidFill>
              </a:rPr>
              <a:t>API Service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9556" r="14792" b="8487"/>
          <a:stretch/>
        </p:blipFill>
        <p:spPr>
          <a:xfrm>
            <a:off x="11373716" y="1291723"/>
            <a:ext cx="514339" cy="615757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9" t="4248" r="22270" b="9478"/>
          <a:stretch/>
        </p:blipFill>
        <p:spPr>
          <a:xfrm>
            <a:off x="10779389" y="1552844"/>
            <a:ext cx="622989" cy="484649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10668764" y="2046403"/>
            <a:ext cx="1361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200" dirty="0" smtClean="0"/>
              <a:t>Digital Signature</a:t>
            </a:r>
            <a:endParaRPr lang="id-ID" sz="1200" dirty="0"/>
          </a:p>
        </p:txBody>
      </p:sp>
      <p:cxnSp>
        <p:nvCxnSpPr>
          <p:cNvPr id="189" name="Straight Arrow Connector 188"/>
          <p:cNvCxnSpPr/>
          <p:nvPr/>
        </p:nvCxnSpPr>
        <p:spPr>
          <a:xfrm flipV="1">
            <a:off x="10684757" y="2542354"/>
            <a:ext cx="535427" cy="1103287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 flipV="1">
            <a:off x="9799913" y="2533444"/>
            <a:ext cx="884846" cy="1135956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ounded Rectangle 193"/>
          <p:cNvSpPr/>
          <p:nvPr/>
        </p:nvSpPr>
        <p:spPr>
          <a:xfrm>
            <a:off x="10140220" y="722388"/>
            <a:ext cx="1140826" cy="342431"/>
          </a:xfrm>
          <a:prstGeom prst="round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DAERAH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5254905" y="5178369"/>
            <a:ext cx="1140826" cy="34243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entury Gothic" panose="020B0502020202020204" pitchFamily="34" charset="0"/>
              </a:rPr>
              <a:t>MIROR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0" name="Cross 199"/>
          <p:cNvSpPr/>
          <p:nvPr/>
        </p:nvSpPr>
        <p:spPr>
          <a:xfrm>
            <a:off x="5456986" y="4383866"/>
            <a:ext cx="736665" cy="722695"/>
          </a:xfrm>
          <a:prstGeom prst="plus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/>
          <p:cNvSpPr txBox="1"/>
          <p:nvPr/>
        </p:nvSpPr>
        <p:spPr>
          <a:xfrm>
            <a:off x="10989174" y="2796449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dirty="0" smtClean="0"/>
              <a:t>Notifikasi </a:t>
            </a:r>
            <a:endParaRPr lang="id-ID" sz="1100" dirty="0"/>
          </a:p>
        </p:txBody>
      </p:sp>
      <p:sp>
        <p:nvSpPr>
          <p:cNvPr id="114" name="TextBox 113"/>
          <p:cNvSpPr txBox="1"/>
          <p:nvPr/>
        </p:nvSpPr>
        <p:spPr>
          <a:xfrm>
            <a:off x="9570063" y="2971174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dirty="0" smtClean="0"/>
              <a:t>Data</a:t>
            </a:r>
            <a:endParaRPr lang="id-ID" sz="1100" dirty="0"/>
          </a:p>
        </p:txBody>
      </p:sp>
      <p:sp>
        <p:nvSpPr>
          <p:cNvPr id="143" name="TextBox 142"/>
          <p:cNvSpPr txBox="1"/>
          <p:nvPr/>
        </p:nvSpPr>
        <p:spPr>
          <a:xfrm>
            <a:off x="3736358" y="264767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dirty="0" smtClean="0"/>
              <a:t>Notifikasi </a:t>
            </a:r>
            <a:endParaRPr lang="id-ID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176509" y="2454997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00" dirty="0" smtClean="0"/>
              <a:t>Data</a:t>
            </a:r>
            <a:endParaRPr lang="id-ID" sz="1100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83" y="1190137"/>
            <a:ext cx="485071" cy="602703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47" y="1279822"/>
            <a:ext cx="485071" cy="602703"/>
          </a:xfrm>
          <a:prstGeom prst="rect">
            <a:avLst/>
          </a:prstGeom>
        </p:spPr>
      </p:pic>
      <p:sp>
        <p:nvSpPr>
          <p:cNvPr id="64" name="Left-Right Arrow 63"/>
          <p:cNvSpPr/>
          <p:nvPr/>
        </p:nvSpPr>
        <p:spPr>
          <a:xfrm>
            <a:off x="1377999" y="1596572"/>
            <a:ext cx="597770" cy="233019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Left-Right Arrow 157"/>
          <p:cNvSpPr/>
          <p:nvPr/>
        </p:nvSpPr>
        <p:spPr>
          <a:xfrm>
            <a:off x="6021890" y="1655266"/>
            <a:ext cx="545288" cy="257664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932" y="1900976"/>
            <a:ext cx="430722" cy="430722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87" y="1960743"/>
            <a:ext cx="430722" cy="430722"/>
          </a:xfrm>
          <a:prstGeom prst="rect">
            <a:avLst/>
          </a:prstGeom>
        </p:spPr>
      </p:pic>
      <p:cxnSp>
        <p:nvCxnSpPr>
          <p:cNvPr id="164" name="Straight Arrow Connector 163"/>
          <p:cNvCxnSpPr/>
          <p:nvPr/>
        </p:nvCxnSpPr>
        <p:spPr>
          <a:xfrm>
            <a:off x="9080286" y="1818925"/>
            <a:ext cx="614750" cy="5034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V="1">
            <a:off x="9036281" y="1944227"/>
            <a:ext cx="605826" cy="1"/>
          </a:xfrm>
          <a:prstGeom prst="straightConnector1">
            <a:avLst/>
          </a:prstGeom>
          <a:ln w="28575">
            <a:solidFill>
              <a:srgbClr val="C0000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28" y="1987426"/>
            <a:ext cx="430722" cy="430722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290" y="2662492"/>
            <a:ext cx="430722" cy="430722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47" y="4493382"/>
            <a:ext cx="430722" cy="43072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04" y="2622382"/>
            <a:ext cx="430722" cy="430722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21" y="1829591"/>
            <a:ext cx="430722" cy="430722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5126444" y="1127298"/>
            <a:ext cx="973344" cy="1792223"/>
            <a:chOff x="5126444" y="1127298"/>
            <a:chExt cx="973344" cy="1792223"/>
          </a:xfrm>
        </p:grpSpPr>
        <p:grpSp>
          <p:nvGrpSpPr>
            <p:cNvPr id="146" name="Group 145"/>
            <p:cNvGrpSpPr/>
            <p:nvPr/>
          </p:nvGrpSpPr>
          <p:grpSpPr>
            <a:xfrm>
              <a:off x="5126444" y="1127298"/>
              <a:ext cx="973344" cy="1020340"/>
              <a:chOff x="353590" y="1039757"/>
              <a:chExt cx="973344" cy="1020340"/>
            </a:xfrm>
          </p:grpSpPr>
          <p:sp>
            <p:nvSpPr>
              <p:cNvPr id="147" name="Rounded Rectangle 146"/>
              <p:cNvSpPr/>
              <p:nvPr/>
            </p:nvSpPr>
            <p:spPr>
              <a:xfrm>
                <a:off x="353590" y="1039757"/>
                <a:ext cx="973344" cy="298322"/>
              </a:xfrm>
              <a:prstGeom prst="roundRect">
                <a:avLst>
                  <a:gd name="adj" fmla="val 947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id-ID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SIMPEG</a:t>
                </a:r>
                <a:endPara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126" y="1351012"/>
                <a:ext cx="709085" cy="709085"/>
              </a:xfrm>
              <a:prstGeom prst="rect">
                <a:avLst/>
              </a:prstGeom>
            </p:spPr>
          </p:pic>
        </p:grpSp>
        <p:pic>
          <p:nvPicPr>
            <p:cNvPr id="179" name="Picture 17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9" t="4248" r="22270" b="9478"/>
            <a:stretch/>
          </p:blipFill>
          <p:spPr>
            <a:xfrm>
              <a:off x="5309025" y="2434872"/>
              <a:ext cx="622989" cy="484649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983" y="2161850"/>
              <a:ext cx="485071" cy="602703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353590" y="1039757"/>
            <a:ext cx="973344" cy="1779412"/>
            <a:chOff x="353590" y="1039757"/>
            <a:chExt cx="973344" cy="1779412"/>
          </a:xfrm>
        </p:grpSpPr>
        <p:grpSp>
          <p:nvGrpSpPr>
            <p:cNvPr id="46" name="Group 45"/>
            <p:cNvGrpSpPr/>
            <p:nvPr/>
          </p:nvGrpSpPr>
          <p:grpSpPr>
            <a:xfrm>
              <a:off x="353590" y="1039757"/>
              <a:ext cx="973344" cy="1020340"/>
              <a:chOff x="353590" y="1039757"/>
              <a:chExt cx="973344" cy="1020340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353590" y="1039757"/>
                <a:ext cx="973344" cy="298322"/>
              </a:xfrm>
              <a:prstGeom prst="roundRect">
                <a:avLst>
                  <a:gd name="adj" fmla="val 947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id-ID" sz="16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SIMPEG</a:t>
                </a:r>
                <a:endPara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126" y="1351012"/>
                <a:ext cx="709085" cy="709085"/>
              </a:xfrm>
              <a:prstGeom prst="rect">
                <a:avLst/>
              </a:prstGeom>
            </p:spPr>
          </p:pic>
        </p:grpSp>
        <p:pic>
          <p:nvPicPr>
            <p:cNvPr id="181" name="Picture 1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9" t="4248" r="22270" b="9478"/>
            <a:stretch/>
          </p:blipFill>
          <p:spPr>
            <a:xfrm>
              <a:off x="541875" y="2334520"/>
              <a:ext cx="622989" cy="484649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33" y="2061498"/>
              <a:ext cx="485071" cy="602703"/>
            </a:xfrm>
            <a:prstGeom prst="rect">
              <a:avLst/>
            </a:prstGeom>
          </p:spPr>
        </p:pic>
      </p:grpSp>
      <p:pic>
        <p:nvPicPr>
          <p:cNvPr id="187" name="Picture 1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872" y="4747582"/>
            <a:ext cx="559370" cy="559370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3373610" y="5261987"/>
            <a:ext cx="8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SIKD</a:t>
            </a:r>
            <a:endParaRPr lang="id-ID" sz="1400" b="1" dirty="0"/>
          </a:p>
        </p:txBody>
      </p:sp>
      <p:cxnSp>
        <p:nvCxnSpPr>
          <p:cNvPr id="190" name="Straight Arrow Connector 189"/>
          <p:cNvCxnSpPr/>
          <p:nvPr/>
        </p:nvCxnSpPr>
        <p:spPr>
          <a:xfrm flipH="1" flipV="1">
            <a:off x="3185880" y="4868906"/>
            <a:ext cx="218772" cy="113256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8" y="4790374"/>
            <a:ext cx="559370" cy="559370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9372317" y="5301842"/>
            <a:ext cx="863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b="1" dirty="0" smtClean="0"/>
              <a:t>SIKD</a:t>
            </a:r>
            <a:endParaRPr lang="id-ID" sz="1400" b="1" dirty="0"/>
          </a:p>
        </p:txBody>
      </p:sp>
      <p:cxnSp>
        <p:nvCxnSpPr>
          <p:cNvPr id="198" name="Straight Arrow Connector 197"/>
          <p:cNvCxnSpPr/>
          <p:nvPr/>
        </p:nvCxnSpPr>
        <p:spPr>
          <a:xfrm flipH="1" flipV="1">
            <a:off x="9237236" y="4911698"/>
            <a:ext cx="218772" cy="113256"/>
          </a:xfrm>
          <a:prstGeom prst="straightConnector1">
            <a:avLst/>
          </a:prstGeom>
          <a:ln w="25400">
            <a:solidFill>
              <a:srgbClr val="C0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Up-Down Arrow 99"/>
          <p:cNvSpPr/>
          <p:nvPr/>
        </p:nvSpPr>
        <p:spPr>
          <a:xfrm>
            <a:off x="8453233" y="2551765"/>
            <a:ext cx="293492" cy="658021"/>
          </a:xfrm>
          <a:prstGeom prst="up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9" name="Up-Down Arrow 198"/>
          <p:cNvSpPr/>
          <p:nvPr/>
        </p:nvSpPr>
        <p:spPr>
          <a:xfrm>
            <a:off x="2398041" y="2431842"/>
            <a:ext cx="293492" cy="775154"/>
          </a:xfrm>
          <a:prstGeom prst="upDownArrow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3" name="Left-Right Arrow 202"/>
          <p:cNvSpPr/>
          <p:nvPr/>
        </p:nvSpPr>
        <p:spPr>
          <a:xfrm>
            <a:off x="9392629" y="4251369"/>
            <a:ext cx="545288" cy="257664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4" name="Left-Right Arrow 203"/>
          <p:cNvSpPr/>
          <p:nvPr/>
        </p:nvSpPr>
        <p:spPr>
          <a:xfrm>
            <a:off x="3358075" y="4235722"/>
            <a:ext cx="545288" cy="257664"/>
          </a:xfrm>
          <a:prstGeom prst="left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02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789</Words>
  <Application>Microsoft Office PowerPoint</Application>
  <PresentationFormat>Widescreen</PresentationFormat>
  <Paragraphs>328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Agency FB</vt:lpstr>
      <vt:lpstr>Arial</vt:lpstr>
      <vt:lpstr>Berlin Sans FB</vt:lpstr>
      <vt:lpstr>Book Antiqua</vt:lpstr>
      <vt:lpstr>Cambria</vt:lpstr>
      <vt:lpstr>Century Gothic</vt:lpstr>
      <vt:lpstr>Courier New</vt:lpstr>
      <vt:lpstr>Trebuchet MS</vt:lpstr>
      <vt:lpstr>Office Theme</vt:lpstr>
      <vt:lpstr>PERCEPATAN INTEGRASI SISTEM INFORMASI ASN</vt:lpstr>
      <vt:lpstr>Kerangka Perpres 95/2018</vt:lpstr>
      <vt:lpstr>Percepatan Perpres 95/2018</vt:lpstr>
      <vt:lpstr>Permasalahan Keakuratan Data ASN</vt:lpstr>
      <vt:lpstr>Survei Identifikasi Simpeg</vt:lpstr>
      <vt:lpstr>Integrasi Sistem Informasi ASN</vt:lpstr>
      <vt:lpstr>Integrasi Sistem Informasi ASN</vt:lpstr>
      <vt:lpstr>Integrasi Sistem Informasi ASN</vt:lpstr>
      <vt:lpstr>Arsitektur Aliran Data ASN Terintegrasi</vt:lpstr>
      <vt:lpstr>Struktur Data SAPK</vt:lpstr>
      <vt:lpstr>LDAP sebagai Proses Autentifikasi User</vt:lpstr>
      <vt:lpstr>Target Integrasi</vt:lpstr>
      <vt:lpstr>Penerima Manfaat SI-ASN di Luar BKN</vt:lpstr>
      <vt:lpstr>Tambahan Aplikasi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PERCEPATAN INTEGRASI SISTEM KEPEGAWAIAN</dc:title>
  <dc:creator>user</dc:creator>
  <cp:lastModifiedBy>user</cp:lastModifiedBy>
  <cp:revision>62</cp:revision>
  <cp:lastPrinted>2019-03-26T07:35:46Z</cp:lastPrinted>
  <dcterms:created xsi:type="dcterms:W3CDTF">2019-03-19T01:56:42Z</dcterms:created>
  <dcterms:modified xsi:type="dcterms:W3CDTF">2019-03-26T07:58:53Z</dcterms:modified>
</cp:coreProperties>
</file>